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82" r:id="rId4"/>
    <p:sldId id="302" r:id="rId5"/>
    <p:sldId id="778" r:id="rId6"/>
    <p:sldId id="410" r:id="rId7"/>
    <p:sldId id="779" r:id="rId8"/>
    <p:sldId id="774" r:id="rId9"/>
    <p:sldId id="777" r:id="rId10"/>
    <p:sldId id="316" r:id="rId11"/>
    <p:sldId id="312" r:id="rId12"/>
    <p:sldId id="412" r:id="rId13"/>
    <p:sldId id="773" r:id="rId14"/>
    <p:sldId id="405" r:id="rId15"/>
    <p:sldId id="775" r:id="rId16"/>
    <p:sldId id="407" r:id="rId17"/>
    <p:sldId id="279" r:id="rId18"/>
    <p:sldId id="411" r:id="rId19"/>
    <p:sldId id="414" r:id="rId20"/>
    <p:sldId id="776" r:id="rId21"/>
  </p:sldIdLst>
  <p:sldSz cx="18288000" cy="10287000"/>
  <p:notesSz cx="10287000" cy="18288000"/>
  <p:embeddedFontLst>
    <p:embeddedFont>
      <p:font typeface="Aharoni" panose="02010803020104030203" pitchFamily="2" charset="-79"/>
      <p:bold r:id="rId23"/>
    </p:embeddedFont>
    <p:embeddedFont>
      <p:font typeface="MS PGothic" panose="020B0600070205080204" pitchFamily="34" charset="-128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aleway" pitchFamily="2" charset="-52"/>
      <p:regular r:id="rId29"/>
      <p:bold r:id="rId30"/>
      <p:italic r:id="rId31"/>
      <p:boldItalic r:id="rId32"/>
    </p:embeddedFont>
    <p:embeddedFont>
      <p:font typeface="Raleway ExtraBold" pitchFamily="2" charset="-52"/>
      <p:bold r:id="rId33"/>
      <p:boldItalic r:id="rId34"/>
    </p:embeddedFont>
    <p:embeddedFont>
      <p:font typeface="Raleway Medium" pitchFamily="2" charset="-52"/>
      <p:regular r:id="rId35"/>
      <p:bold r:id="rId36"/>
      <p:italic r:id="rId37"/>
      <p:boldItalic r:id="rId38"/>
    </p:embeddedFont>
    <p:embeddedFont>
      <p:font typeface="Raleway SemiBold" pitchFamily="2" charset="-52"/>
      <p:regular r:id="rId39"/>
      <p:bold r:id="rId40"/>
      <p:italic r:id="rId41"/>
      <p:boldItalic r:id="rId42"/>
    </p:embeddedFont>
    <p:embeddedFont>
      <p:font typeface="Times" panose="02020603050405020304" pitchFamily="18" charset="0"/>
      <p:regular r:id="rId43"/>
      <p:bold r:id="rId44"/>
      <p:italic r:id="rId45"/>
      <p:bold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MuaQ7iX+Sny3Rl1dojrr3fwFE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CAF567-2FEC-49CB-B65F-1B63F41B6D00}">
  <a:tblStyle styleId="{C3CAF567-2FEC-49CB-B65F-1B63F41B6D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Однако речь не идет о простом объединении трех баз (на данный момент!) в составе ФПД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ru-RU" dirty="0"/>
              <a:t>Мы планируем в наши форки </a:t>
            </a:r>
            <a:r>
              <a:rPr lang="en-US" dirty="0"/>
              <a:t>PG, CH </a:t>
            </a:r>
            <a:r>
              <a:rPr lang="ru-RU" dirty="0"/>
              <a:t>и </a:t>
            </a:r>
            <a:r>
              <a:rPr lang="en-US" dirty="0"/>
              <a:t>GP </a:t>
            </a:r>
            <a:r>
              <a:rPr lang="ru-RU" dirty="0"/>
              <a:t>добавить ряд новых фич</a:t>
            </a:r>
            <a:r>
              <a:rPr lang="en-US" dirty="0"/>
              <a:t>, </a:t>
            </a:r>
            <a:r>
              <a:rPr lang="ru-RU" dirty="0"/>
              <a:t>которые будут очень востребованы в проектах КХД</a:t>
            </a:r>
            <a:r>
              <a:rPr lang="en-US" dirty="0"/>
              <a:t>. </a:t>
            </a:r>
          </a:p>
          <a:p>
            <a:pPr marL="158750" indent="0">
              <a:buNone/>
            </a:pPr>
            <a:r>
              <a:rPr lang="ru-RU" dirty="0"/>
              <a:t>Например</a:t>
            </a:r>
            <a:r>
              <a:rPr lang="en-US" dirty="0"/>
              <a:t>: </a:t>
            </a:r>
            <a:r>
              <a:rPr lang="ru-RU" dirty="0"/>
              <a:t>технологию жизненного цикла информации </a:t>
            </a:r>
            <a:r>
              <a:rPr lang="en-US" dirty="0"/>
              <a:t>Information Lifecycle Management.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 наши форки </a:t>
            </a:r>
            <a:r>
              <a:rPr lang="en-US" dirty="0"/>
              <a:t>PostgreSQL </a:t>
            </a:r>
            <a:r>
              <a:rPr lang="ru-RU" dirty="0"/>
              <a:t>и </a:t>
            </a:r>
            <a:r>
              <a:rPr lang="en-US" dirty="0"/>
              <a:t>Greenplum </a:t>
            </a:r>
            <a:r>
              <a:rPr lang="ru-RU" dirty="0"/>
              <a:t>мы добавим расширение для сопровождения температурной карты данных (</a:t>
            </a:r>
            <a:r>
              <a:rPr lang="en-US" dirty="0"/>
              <a:t>HeatMap</a:t>
            </a:r>
            <a:r>
              <a:rPr lang="ru-RU" dirty="0"/>
              <a:t>)</a:t>
            </a:r>
            <a:r>
              <a:rPr lang="en-US" dirty="0"/>
              <a:t>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ILM</a:t>
            </a:r>
            <a:r>
              <a:rPr lang="ru-RU" dirty="0"/>
              <a:t>-политики определяются через </a:t>
            </a:r>
            <a:r>
              <a:rPr lang="en-US" dirty="0"/>
              <a:t>GUI</a:t>
            </a:r>
            <a:r>
              <a:rPr lang="ru-RU" dirty="0"/>
              <a:t>-интерфейс ФАП и эта информация сохраняется в репозитарии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ru-RU" dirty="0"/>
              <a:t>На основе </a:t>
            </a:r>
            <a:r>
              <a:rPr lang="en-US" dirty="0"/>
              <a:t>ILM</a:t>
            </a:r>
            <a:r>
              <a:rPr lang="ru-RU" dirty="0"/>
              <a:t>-политик будет происходить автоматическое перемещения и сжатие данных по слоям хранения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ru-RU" dirty="0"/>
              <a:t>ФАП выступает в качестве оркестратора (управляющего ПО) для выполнения и контроля </a:t>
            </a:r>
            <a:r>
              <a:rPr lang="en-US" dirty="0"/>
              <a:t>ILM</a:t>
            </a:r>
            <a:r>
              <a:rPr lang="ru-RU" dirty="0"/>
              <a:t>-политик на основе температурной карты в каждой БД</a:t>
            </a:r>
            <a:r>
              <a:rPr lang="en-US" dirty="0"/>
              <a:t>. </a:t>
            </a:r>
          </a:p>
          <a:p>
            <a:pPr marL="158750" indent="0">
              <a:buNone/>
            </a:pPr>
            <a:r>
              <a:rPr lang="ru-RU" dirty="0"/>
              <a:t>Ключевая роль в данной технологии принадлежит репозитарию ФАП </a:t>
            </a:r>
            <a:r>
              <a:rPr lang="en-US" dirty="0"/>
              <a:t>– </a:t>
            </a:r>
            <a:r>
              <a:rPr lang="ru-RU" dirty="0"/>
              <a:t>он хранит в себе топологию распределения данных</a:t>
            </a:r>
            <a:r>
              <a:rPr lang="en-US" dirty="0"/>
              <a:t>. </a:t>
            </a:r>
            <a:r>
              <a:rPr lang="ru-RU" dirty="0"/>
              <a:t>На ее основании виртуальный коннектор </a:t>
            </a:r>
            <a:r>
              <a:rPr lang="en-US" dirty="0"/>
              <a:t>“</a:t>
            </a:r>
            <a:r>
              <a:rPr lang="ru-RU" dirty="0"/>
              <a:t>понимает</a:t>
            </a:r>
            <a:r>
              <a:rPr lang="en-US" dirty="0"/>
              <a:t>”</a:t>
            </a:r>
            <a:r>
              <a:rPr lang="ru-RU" dirty="0"/>
              <a:t> из какой именно БД нужно драть данные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13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9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0D0CF5-2C9E-49BF-AFD9-638E1890BF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319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17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Итак</a:t>
            </a:r>
            <a:r>
              <a:rPr lang="en-US" dirty="0"/>
              <a:t>,</a:t>
            </a:r>
            <a:r>
              <a:rPr lang="ru-RU" dirty="0"/>
              <a:t> с помощью ФПД заказчик получает готовое решение </a:t>
            </a:r>
            <a:r>
              <a:rPr lang="en-US" dirty="0"/>
              <a:t>“</a:t>
            </a:r>
            <a:r>
              <a:rPr lang="ru-RU" dirty="0"/>
              <a:t>в коробке</a:t>
            </a:r>
            <a:r>
              <a:rPr lang="en-US" dirty="0"/>
              <a:t>”</a:t>
            </a:r>
            <a:r>
              <a:rPr lang="ru-RU" dirty="0"/>
              <a:t> для построения КХД</a:t>
            </a:r>
            <a:r>
              <a:rPr lang="en-US" dirty="0"/>
              <a:t>, </a:t>
            </a:r>
            <a:r>
              <a:rPr lang="ru-RU" dirty="0"/>
              <a:t>содержащее в себе и БД и </a:t>
            </a:r>
            <a:r>
              <a:rPr lang="en-US" dirty="0"/>
              <a:t>BI-</a:t>
            </a:r>
            <a:r>
              <a:rPr lang="ru-RU" dirty="0"/>
              <a:t>платформу</a:t>
            </a:r>
            <a:r>
              <a:rPr lang="en-US" dirty="0"/>
              <a:t>. </a:t>
            </a:r>
            <a:r>
              <a:rPr lang="ru-RU" dirty="0"/>
              <a:t>Использования разных БД наиболее подходящих для хранения задачи хранения соответствующего слоя КХД</a:t>
            </a:r>
            <a:r>
              <a:rPr lang="en-US" dirty="0"/>
              <a:t>, </a:t>
            </a:r>
            <a:r>
              <a:rPr lang="ru-RU" dirty="0"/>
              <a:t>позволяет получить оптимальное решение</a:t>
            </a:r>
            <a:r>
              <a:rPr lang="en-US" dirty="0"/>
              <a:t>, </a:t>
            </a:r>
            <a:r>
              <a:rPr lang="ru-RU" dirty="0"/>
              <a:t>как с точки зрения стоимости владения</a:t>
            </a:r>
            <a:r>
              <a:rPr lang="en-US" dirty="0"/>
              <a:t>,</a:t>
            </a:r>
            <a:r>
              <a:rPr lang="ru-RU" dirty="0"/>
              <a:t> так и с точки зрения производительности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4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План развития Форсайт</a:t>
            </a:r>
            <a:r>
              <a:rPr lang="en-US" dirty="0"/>
              <a:t>.</a:t>
            </a:r>
            <a:r>
              <a:rPr lang="ru-RU" dirty="0"/>
              <a:t>Платформа данных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26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0" name="Google Shape;62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1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На данном слайде Вы видите классическую архитектуру КХД</a:t>
            </a:r>
            <a:r>
              <a:rPr lang="en-US" dirty="0"/>
              <a:t>,</a:t>
            </a:r>
            <a:r>
              <a:rPr lang="ru-RU" dirty="0"/>
              <a:t> с точки зрения распределения данных по слоям хранения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ru-RU" dirty="0"/>
              <a:t>Она конечно упрощенная – в крупных проектах слоев может быть и больше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ru-RU" dirty="0"/>
              <a:t>Но</a:t>
            </a:r>
            <a:r>
              <a:rPr lang="en-US" dirty="0"/>
              <a:t>,</a:t>
            </a:r>
            <a:r>
              <a:rPr lang="ru-RU" dirty="0"/>
              <a:t> тем не менее</a:t>
            </a:r>
            <a:r>
              <a:rPr lang="en-US" dirty="0"/>
              <a:t>,</a:t>
            </a:r>
            <a:r>
              <a:rPr lang="ru-RU" dirty="0"/>
              <a:t> в любом КХД есть слой хранения сырых</a:t>
            </a:r>
            <a:r>
              <a:rPr lang="en-US" dirty="0"/>
              <a:t>, </a:t>
            </a:r>
            <a:r>
              <a:rPr lang="ru-RU" dirty="0"/>
              <a:t>то есть необработанных данных</a:t>
            </a:r>
            <a:r>
              <a:rPr lang="en-US" dirty="0"/>
              <a:t>, </a:t>
            </a:r>
            <a:r>
              <a:rPr lang="ru-RU" dirty="0"/>
              <a:t>слой хранения подготовленных оперативных данных</a:t>
            </a:r>
            <a:r>
              <a:rPr lang="en-US" dirty="0"/>
              <a:t>, </a:t>
            </a:r>
            <a:r>
              <a:rPr lang="ru-RU" dirty="0"/>
              <a:t>затем нужно хранить полную историю детальных данных из учетных систем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ru-RU" dirty="0"/>
              <a:t>И</a:t>
            </a:r>
            <a:r>
              <a:rPr lang="en-US" dirty="0"/>
              <a:t>,</a:t>
            </a:r>
            <a:r>
              <a:rPr lang="ru-RU" dirty="0"/>
              <a:t> наконец</a:t>
            </a:r>
            <a:r>
              <a:rPr lang="en-US" dirty="0"/>
              <a:t>, </a:t>
            </a:r>
            <a:r>
              <a:rPr lang="ru-RU" dirty="0"/>
              <a:t>есть слой хранения данных для аналитики – так называемые витрины данных</a:t>
            </a:r>
            <a:r>
              <a:rPr lang="en-US" dirty="0"/>
              <a:t>. </a:t>
            </a:r>
            <a:r>
              <a:rPr lang="ru-RU" dirty="0"/>
              <a:t>Конечный пользователь получает аналитику используя эти витрины данных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ru-RU" dirty="0"/>
          </a:p>
          <a:p>
            <a:pPr marL="158750" indent="0">
              <a:buNone/>
            </a:pPr>
            <a:r>
              <a:rPr lang="ru-RU" dirty="0"/>
              <a:t>Также</a:t>
            </a:r>
            <a:r>
              <a:rPr lang="en-US" dirty="0"/>
              <a:t>,</a:t>
            </a:r>
            <a:r>
              <a:rPr lang="ru-RU" dirty="0"/>
              <a:t> нельзя забывать о том</a:t>
            </a:r>
            <a:r>
              <a:rPr lang="en-US" dirty="0"/>
              <a:t>,</a:t>
            </a:r>
            <a:r>
              <a:rPr lang="ru-RU" dirty="0"/>
              <a:t> что необходимо хранить метаданные</a:t>
            </a:r>
            <a:r>
              <a:rPr lang="en-US" dirty="0"/>
              <a:t>, </a:t>
            </a:r>
            <a:r>
              <a:rPr lang="ru-RU" dirty="0"/>
              <a:t>которые используют </a:t>
            </a:r>
            <a:r>
              <a:rPr lang="en-US" dirty="0"/>
              <a:t>BI-</a:t>
            </a:r>
            <a:r>
              <a:rPr lang="ru-RU" dirty="0"/>
              <a:t>инструменты для формирования запросов к витринам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, </a:t>
            </a:r>
            <a:r>
              <a:rPr lang="ru-RU" dirty="0"/>
              <a:t>используют </a:t>
            </a:r>
            <a:r>
              <a:rPr lang="en-US" dirty="0"/>
              <a:t>ETL-</a:t>
            </a:r>
            <a:r>
              <a:rPr lang="ru-RU" dirty="0"/>
              <a:t>процедуры -  нужна еще дополнительная служебная информация</a:t>
            </a:r>
            <a:r>
              <a:rPr lang="en-US" dirty="0"/>
              <a:t>,</a:t>
            </a:r>
            <a:r>
              <a:rPr lang="ru-RU" dirty="0"/>
              <a:t> которую тоже нужно где-то хранить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Когда возникает вопрос</a:t>
            </a:r>
            <a:r>
              <a:rPr lang="en-US" dirty="0"/>
              <a:t>: </a:t>
            </a:r>
            <a:r>
              <a:rPr lang="ru-RU" dirty="0"/>
              <a:t>где же хранить все эти слои</a:t>
            </a:r>
            <a:r>
              <a:rPr lang="en-US" dirty="0"/>
              <a:t>? </a:t>
            </a:r>
            <a:r>
              <a:rPr lang="ru-RU" dirty="0"/>
              <a:t>Выясняется</a:t>
            </a:r>
            <a:r>
              <a:rPr lang="en-US" dirty="0"/>
              <a:t>,</a:t>
            </a:r>
            <a:r>
              <a:rPr lang="ru-RU" dirty="0"/>
              <a:t> что разные слои КХД предъявляют к СУБД противоречивые требования</a:t>
            </a:r>
            <a:r>
              <a:rPr lang="en-US" dirty="0"/>
              <a:t>.</a:t>
            </a:r>
            <a:r>
              <a:rPr lang="ru-RU" dirty="0"/>
              <a:t> </a:t>
            </a:r>
          </a:p>
          <a:p>
            <a:pPr marL="158750" indent="0">
              <a:buNone/>
            </a:pPr>
            <a:r>
              <a:rPr lang="ru-RU" dirty="0"/>
              <a:t>Например</a:t>
            </a:r>
            <a:r>
              <a:rPr lang="en-US" dirty="0"/>
              <a:t>:</a:t>
            </a:r>
            <a:r>
              <a:rPr lang="ru-RU" dirty="0"/>
              <a:t> для хранения сырых данных и метаданных лучше подходит классическая реляционная СУБД </a:t>
            </a:r>
            <a:r>
              <a:rPr lang="en-US" dirty="0"/>
              <a:t>PostgreSQL, </a:t>
            </a:r>
            <a:r>
              <a:rPr lang="ru-RU" dirty="0"/>
              <a:t>поскольку обеспечивает высокую скорость вставки и изменения данных</a:t>
            </a:r>
            <a:r>
              <a:rPr lang="en-US" dirty="0"/>
              <a:t>. </a:t>
            </a:r>
          </a:p>
          <a:p>
            <a:pPr marL="158750" indent="0">
              <a:buNone/>
            </a:pPr>
            <a:r>
              <a:rPr lang="ru-RU" dirty="0"/>
              <a:t>Однако </a:t>
            </a:r>
            <a:r>
              <a:rPr lang="en-US" dirty="0"/>
              <a:t>PostgreSQL </a:t>
            </a:r>
            <a:r>
              <a:rPr lang="ru-RU" dirty="0"/>
              <a:t>плохо подходит для аналитических отчетов</a:t>
            </a:r>
            <a:r>
              <a:rPr lang="en-US" dirty="0"/>
              <a:t>, </a:t>
            </a:r>
            <a:r>
              <a:rPr lang="ru-RU" dirty="0"/>
              <a:t>и вообще не </a:t>
            </a:r>
            <a:r>
              <a:rPr lang="en-US" dirty="0"/>
              <a:t>“</a:t>
            </a:r>
            <a:r>
              <a:rPr lang="ru-RU" dirty="0"/>
              <a:t>заточена</a:t>
            </a:r>
            <a:r>
              <a:rPr lang="en-US" dirty="0"/>
              <a:t>”</a:t>
            </a:r>
            <a:r>
              <a:rPr lang="ru-RU" dirty="0"/>
              <a:t> под большие объемы данных (более нескольких десятков террабайт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С другой стороны</a:t>
            </a:r>
            <a:r>
              <a:rPr lang="en-US" dirty="0"/>
              <a:t>: </a:t>
            </a:r>
            <a:r>
              <a:rPr lang="ru-RU" dirty="0"/>
              <a:t>для хранения истории детальных данных лучше подходит </a:t>
            </a:r>
            <a:r>
              <a:rPr lang="en-US" dirty="0"/>
              <a:t>Greenplum, </a:t>
            </a:r>
            <a:r>
              <a:rPr lang="ru-RU" dirty="0"/>
              <a:t>поскольку эта СУБД поддерживает колоночный формат (он хорошо подходит для аналитики</a:t>
            </a:r>
            <a:r>
              <a:rPr lang="en-US" dirty="0"/>
              <a:t>), </a:t>
            </a:r>
            <a:r>
              <a:rPr lang="ru-RU" dirty="0"/>
              <a:t>сжатие и обеспечивает шардирование – разделение большой монолитной БД на несколько небольших (шардов)</a:t>
            </a:r>
            <a:r>
              <a:rPr lang="en-US" dirty="0"/>
              <a:t>. </a:t>
            </a:r>
            <a:r>
              <a:rPr lang="ru-RU" dirty="0"/>
              <a:t>Это позволяет масштабировать нагрузку при больших объемах данных – 100 и более ТБ</a:t>
            </a:r>
            <a:r>
              <a:rPr lang="en-US" dirty="0"/>
              <a:t>. </a:t>
            </a:r>
            <a:r>
              <a:rPr lang="ru-RU" dirty="0"/>
              <a:t>Однако </a:t>
            </a:r>
            <a:r>
              <a:rPr lang="en-US" dirty="0"/>
              <a:t>Greenplum </a:t>
            </a:r>
            <a:r>
              <a:rPr lang="ru-RU" dirty="0"/>
              <a:t>плохо подходит для </a:t>
            </a:r>
            <a:r>
              <a:rPr lang="en-US" dirty="0"/>
              <a:t>ETL-</a:t>
            </a:r>
            <a:r>
              <a:rPr lang="ru-RU" dirty="0"/>
              <a:t>обработки и хранения сырых данных</a:t>
            </a:r>
            <a:r>
              <a:rPr lang="en-US" dirty="0"/>
              <a:t>, </a:t>
            </a:r>
            <a:r>
              <a:rPr lang="ru-RU" dirty="0"/>
              <a:t>поскольку скорость записи в ней страдает (из-за колоночного формата и сжатия</a:t>
            </a:r>
            <a:r>
              <a:rPr lang="en-US" dirty="0"/>
              <a:t>).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Наконец</a:t>
            </a:r>
            <a:r>
              <a:rPr lang="en-US" dirty="0"/>
              <a:t>,</a:t>
            </a:r>
            <a:r>
              <a:rPr lang="ru-RU" dirty="0"/>
              <a:t> для хранения витрин идеально подходит </a:t>
            </a:r>
            <a:r>
              <a:rPr lang="en-US" dirty="0"/>
              <a:t>Click</a:t>
            </a:r>
            <a:r>
              <a:rPr lang="ru-RU" dirty="0"/>
              <a:t>н</a:t>
            </a:r>
            <a:r>
              <a:rPr lang="en-US" dirty="0"/>
              <a:t>ouse </a:t>
            </a:r>
            <a:r>
              <a:rPr lang="ru-RU" dirty="0"/>
              <a:t>– за счет колоночного формата</a:t>
            </a:r>
            <a:r>
              <a:rPr lang="en-US" dirty="0"/>
              <a:t>, </a:t>
            </a:r>
            <a:r>
              <a:rPr lang="ru-RU" dirty="0"/>
              <a:t>шардирования и векторной обработки столбцов с помощью </a:t>
            </a:r>
            <a:r>
              <a:rPr lang="en-US" dirty="0"/>
              <a:t>SIMD</a:t>
            </a:r>
            <a:r>
              <a:rPr lang="ru-RU" dirty="0"/>
              <a:t>-инструкций ЦПУ</a:t>
            </a:r>
            <a:r>
              <a:rPr lang="en-US" dirty="0"/>
              <a:t>. </a:t>
            </a:r>
            <a:r>
              <a:rPr lang="ru-RU" dirty="0"/>
              <a:t>При этом тот</a:t>
            </a:r>
            <a:r>
              <a:rPr lang="en-US" dirty="0"/>
              <a:t> </a:t>
            </a:r>
            <a:r>
              <a:rPr lang="ru-RU" dirty="0"/>
              <a:t>же </a:t>
            </a:r>
            <a:r>
              <a:rPr lang="en-US" dirty="0"/>
              <a:t>ClickHouse </a:t>
            </a:r>
            <a:r>
              <a:rPr lang="ru-RU" dirty="0"/>
              <a:t>совершенно не подходит для обработки сырых данных в </a:t>
            </a:r>
            <a:r>
              <a:rPr lang="en-US" dirty="0"/>
              <a:t>ETL</a:t>
            </a:r>
            <a:r>
              <a:rPr lang="ru-RU" dirty="0"/>
              <a:t>-процедурах</a:t>
            </a:r>
            <a:r>
              <a:rPr lang="en-US" dirty="0"/>
              <a:t>, </a:t>
            </a:r>
            <a:r>
              <a:rPr lang="ru-RU" dirty="0"/>
              <a:t>поскольку в нем нет полноценных транзакций</a:t>
            </a:r>
            <a:r>
              <a:rPr lang="en-US" dirty="0"/>
              <a:t>. </a:t>
            </a:r>
            <a:r>
              <a:rPr lang="ru-RU" dirty="0"/>
              <a:t>То есть </a:t>
            </a:r>
            <a:r>
              <a:rPr lang="en-US" dirty="0"/>
              <a:t>Clickhouse </a:t>
            </a:r>
            <a:r>
              <a:rPr lang="ru-RU" dirty="0"/>
              <a:t>ориентирован для пакетной загрузки данных и для аналитики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В итоге</a:t>
            </a:r>
            <a:r>
              <a:rPr lang="en-US" dirty="0"/>
              <a:t>,</a:t>
            </a:r>
            <a:r>
              <a:rPr lang="ru-RU" dirty="0"/>
              <a:t> большинство проектов КХД у заказчиков</a:t>
            </a:r>
            <a:r>
              <a:rPr lang="en-US" dirty="0"/>
              <a:t>,</a:t>
            </a:r>
            <a:r>
              <a:rPr lang="ru-RU" dirty="0"/>
              <a:t> одновременно используют</a:t>
            </a:r>
            <a:r>
              <a:rPr lang="en-US" dirty="0"/>
              <a:t>,</a:t>
            </a:r>
            <a:r>
              <a:rPr lang="ru-RU" dirty="0"/>
              <a:t> как правило</a:t>
            </a:r>
            <a:r>
              <a:rPr lang="en-US" dirty="0"/>
              <a:t>, </a:t>
            </a:r>
            <a:r>
              <a:rPr lang="ru-RU" dirty="0"/>
              <a:t>все три вышеперечисленные СУБД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Все эти СУБД разные</a:t>
            </a:r>
            <a:r>
              <a:rPr lang="en-US" dirty="0"/>
              <a:t>, </a:t>
            </a:r>
            <a:r>
              <a:rPr lang="ru-RU" dirty="0"/>
              <a:t>их нужно по отдельности развертывать</a:t>
            </a:r>
            <a:r>
              <a:rPr lang="en-US" dirty="0"/>
              <a:t>, </a:t>
            </a:r>
            <a:r>
              <a:rPr lang="ru-RU" dirty="0"/>
              <a:t>они имеют разные инструменты сопровождения</a:t>
            </a:r>
            <a:r>
              <a:rPr lang="en-US" dirty="0"/>
              <a:t>, </a:t>
            </a:r>
            <a:r>
              <a:rPr lang="ru-RU" dirty="0"/>
              <a:t>разных вендоров (если мы говорим о коммерческих форках вышеперечисленных СУБД</a:t>
            </a:r>
            <a:r>
              <a:rPr lang="en-US" dirty="0"/>
              <a:t>). </a:t>
            </a:r>
          </a:p>
          <a:p>
            <a:pPr marL="158750" indent="0">
              <a:buNone/>
            </a:pPr>
            <a:endParaRPr lang="ru-RU" dirty="0"/>
          </a:p>
          <a:p>
            <a:pPr marL="158750" indent="0">
              <a:buNone/>
            </a:pPr>
            <a:r>
              <a:rPr lang="ru-RU" dirty="0"/>
              <a:t>Все это усложняет сопровождение и эксплуатацию КХД</a:t>
            </a:r>
            <a:r>
              <a:rPr lang="en-US" dirty="0"/>
              <a:t>.</a:t>
            </a:r>
            <a:endParaRPr lang="ru-RU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Тут еще необходимо не забывать о том</a:t>
            </a:r>
            <a:r>
              <a:rPr lang="en-US" dirty="0"/>
              <a:t>, </a:t>
            </a:r>
            <a:r>
              <a:rPr lang="ru-RU" dirty="0"/>
              <a:t>что  </a:t>
            </a:r>
            <a:r>
              <a:rPr lang="en-US" dirty="0"/>
              <a:t>BI</a:t>
            </a:r>
            <a:r>
              <a:rPr lang="ru-RU" dirty="0"/>
              <a:t>-инструменты</a:t>
            </a:r>
            <a:r>
              <a:rPr lang="en-US" dirty="0"/>
              <a:t>, ETL-</a:t>
            </a:r>
            <a:r>
              <a:rPr lang="ru-RU" dirty="0"/>
              <a:t>процедуры должны одновременно работать с этими тремя СУБД</a:t>
            </a:r>
            <a:r>
              <a:rPr lang="en-US" dirty="0"/>
              <a:t>,, </a:t>
            </a:r>
            <a:r>
              <a:rPr lang="ru-RU" dirty="0"/>
              <a:t>что еще больше усложняет разработку КХД и его сопровождение</a:t>
            </a:r>
            <a:r>
              <a:rPr lang="en-US" dirty="0"/>
              <a:t>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94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Но это все в прошлом</a:t>
            </a:r>
            <a:r>
              <a:rPr lang="en-US" dirty="0"/>
              <a:t>, </a:t>
            </a:r>
            <a:r>
              <a:rPr lang="ru-RU" dirty="0"/>
              <a:t>поскольку компания Форсайт представляет свой новый продукт</a:t>
            </a:r>
            <a:r>
              <a:rPr lang="en-US" dirty="0"/>
              <a:t>, </a:t>
            </a:r>
            <a:r>
              <a:rPr lang="ru-RU" dirty="0"/>
              <a:t>новую парадигму</a:t>
            </a:r>
            <a:r>
              <a:rPr lang="en-US" dirty="0"/>
              <a:t>,</a:t>
            </a:r>
            <a:r>
              <a:rPr lang="ru-RU" dirty="0"/>
              <a:t>  в виде </a:t>
            </a:r>
            <a:r>
              <a:rPr lang="en-US" dirty="0"/>
              <a:t>“</a:t>
            </a:r>
            <a:r>
              <a:rPr lang="ru-RU" dirty="0"/>
              <a:t>Форсайт</a:t>
            </a:r>
            <a:r>
              <a:rPr lang="en-US" dirty="0"/>
              <a:t>.</a:t>
            </a:r>
            <a:r>
              <a:rPr lang="ru-RU" dirty="0"/>
              <a:t>Платформа Данных</a:t>
            </a:r>
            <a:r>
              <a:rPr lang="en-US" dirty="0"/>
              <a:t>”. </a:t>
            </a:r>
            <a:endParaRPr lang="ru-RU" dirty="0"/>
          </a:p>
          <a:p>
            <a:pPr marL="158750" indent="0">
              <a:buNone/>
            </a:pPr>
            <a:r>
              <a:rPr lang="ru-RU" dirty="0"/>
              <a:t>Речь идет о том</a:t>
            </a:r>
            <a:r>
              <a:rPr lang="en-US" dirty="0"/>
              <a:t>,</a:t>
            </a:r>
            <a:r>
              <a:rPr lang="ru-RU" dirty="0"/>
              <a:t> что Заказчик получает в составе аналитической платформы Форсайт еще и </a:t>
            </a:r>
            <a:r>
              <a:rPr lang="en-US" dirty="0"/>
              <a:t>“</a:t>
            </a:r>
            <a:r>
              <a:rPr lang="ru-RU" dirty="0"/>
              <a:t>базу данных</a:t>
            </a:r>
            <a:r>
              <a:rPr lang="en-US" dirty="0"/>
              <a:t>”. </a:t>
            </a:r>
            <a:r>
              <a:rPr lang="ru-RU" dirty="0"/>
              <a:t>Базу данных</a:t>
            </a:r>
            <a:r>
              <a:rPr lang="en-US" dirty="0"/>
              <a:t>,</a:t>
            </a:r>
            <a:r>
              <a:rPr lang="ru-RU" dirty="0"/>
              <a:t> как некое единое целое в коробке с ФАП</a:t>
            </a:r>
            <a:r>
              <a:rPr lang="en-US" dirty="0"/>
              <a:t>.</a:t>
            </a:r>
            <a:endParaRPr lang="ru-RU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 настоящий момент в состав ФПД входят наши форки от </a:t>
            </a:r>
            <a:r>
              <a:rPr lang="en-US" dirty="0"/>
              <a:t>PostgreSQL, Greenplum </a:t>
            </a:r>
            <a:r>
              <a:rPr lang="ru-RU" dirty="0"/>
              <a:t>и </a:t>
            </a:r>
            <a:r>
              <a:rPr lang="en-US" dirty="0"/>
              <a:t>Clickhouse. </a:t>
            </a:r>
            <a:r>
              <a:rPr lang="ru-RU" dirty="0"/>
              <a:t>В будущем</a:t>
            </a:r>
            <a:r>
              <a:rPr lang="en-US" dirty="0"/>
              <a:t>,</a:t>
            </a:r>
            <a:r>
              <a:rPr lang="ru-RU" dirty="0"/>
              <a:t> мы планируем расширять этот список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 </a:t>
            </a:r>
            <a:r>
              <a:rPr lang="ru-RU" dirty="0"/>
              <a:t>точки зрения пользователя</a:t>
            </a:r>
            <a:r>
              <a:rPr lang="en-US" dirty="0"/>
              <a:t>:</a:t>
            </a:r>
            <a:r>
              <a:rPr lang="ru-RU" dirty="0"/>
              <a:t> он работает с ФАП имея одно соединение с СУБД</a:t>
            </a:r>
            <a:r>
              <a:rPr lang="en-US" dirty="0"/>
              <a:t>, </a:t>
            </a:r>
            <a:r>
              <a:rPr lang="ru-RU" dirty="0"/>
              <a:t>абстрагируясь от того</a:t>
            </a:r>
            <a:r>
              <a:rPr lang="en-US" dirty="0"/>
              <a:t>,</a:t>
            </a:r>
            <a:r>
              <a:rPr lang="ru-RU" dirty="0"/>
              <a:t> в какой конкретно СУБД реально лежат данные</a:t>
            </a:r>
            <a:r>
              <a:rPr lang="en-US" dirty="0"/>
              <a:t>. </a:t>
            </a:r>
          </a:p>
          <a:p>
            <a:pPr marL="158750" indent="0">
              <a:buNone/>
            </a:pPr>
            <a:r>
              <a:rPr lang="ru-RU" dirty="0"/>
              <a:t>Данные храняться в базах данных в составе ФПД оптимальным образом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ФАП хранит в своих метаданных топологию распределения данных (в какой СУБД хранятся данные</a:t>
            </a:r>
            <a:r>
              <a:rPr lang="en-US" dirty="0"/>
              <a:t>,</a:t>
            </a:r>
            <a:r>
              <a:rPr lang="ru-RU" dirty="0"/>
              <a:t> необходимые пользователю) и</a:t>
            </a:r>
            <a:r>
              <a:rPr lang="en-US" dirty="0"/>
              <a:t>,</a:t>
            </a:r>
            <a:r>
              <a:rPr lang="ru-RU" dirty="0"/>
              <a:t> прозрачно для пользователя</a:t>
            </a:r>
            <a:r>
              <a:rPr lang="en-US" dirty="0"/>
              <a:t>,</a:t>
            </a:r>
            <a:r>
              <a:rPr lang="ru-RU" dirty="0"/>
              <a:t> перенаправляет запрос на ту или иную БД</a:t>
            </a:r>
            <a:r>
              <a:rPr lang="en-US" dirty="0"/>
              <a:t> (</a:t>
            </a:r>
            <a:r>
              <a:rPr lang="ru-RU" dirty="0"/>
              <a:t>с учетом ее особенностей в синтаксисе </a:t>
            </a:r>
            <a:r>
              <a:rPr lang="en-US" dirty="0"/>
              <a:t>SQL), </a:t>
            </a:r>
            <a:r>
              <a:rPr lang="ru-RU" dirty="0"/>
              <a:t>возможно выполняя запрос сразу в нескольких СУБД</a:t>
            </a:r>
            <a:r>
              <a:rPr lang="en-US" dirty="0"/>
              <a:t>, </a:t>
            </a:r>
            <a:r>
              <a:rPr lang="ru-RU" dirty="0"/>
              <a:t>если в отчеты нужны данные с разных слоев</a:t>
            </a:r>
            <a:r>
              <a:rPr lang="en-US" dirty="0"/>
              <a:t>. </a:t>
            </a:r>
            <a:r>
              <a:rPr lang="ru-RU" dirty="0"/>
              <a:t>Например</a:t>
            </a:r>
            <a:r>
              <a:rPr lang="en-US" dirty="0"/>
              <a:t>,</a:t>
            </a:r>
            <a:r>
              <a:rPr lang="ru-RU" dirty="0"/>
              <a:t> если в отчете объединяются оперативные данные из </a:t>
            </a:r>
            <a:r>
              <a:rPr lang="en-US" dirty="0"/>
              <a:t>PostgreSQL </a:t>
            </a:r>
            <a:r>
              <a:rPr lang="ru-RU" dirty="0"/>
              <a:t>с историческими данными из </a:t>
            </a:r>
            <a:r>
              <a:rPr lang="en-US" dirty="0"/>
              <a:t>Greenplum.</a:t>
            </a:r>
            <a:endParaRPr lang="ru-RU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При этом мы обеспечиваем единый инсталлятор</a:t>
            </a:r>
            <a:r>
              <a:rPr lang="en-US" dirty="0"/>
              <a:t>, </a:t>
            </a:r>
            <a:r>
              <a:rPr lang="ru-RU" dirty="0"/>
              <a:t>унифицированную процедуру установки обновлений и апгрейда баз данных в составе ФПД</a:t>
            </a:r>
            <a:r>
              <a:rPr lang="en-US" dirty="0"/>
              <a:t>. </a:t>
            </a:r>
            <a:r>
              <a:rPr lang="ru-RU" dirty="0"/>
              <a:t>Также планируется поставлять единую систему мониторинга</a:t>
            </a:r>
            <a:r>
              <a:rPr lang="en-US" dirty="0"/>
              <a:t> (</a:t>
            </a:r>
            <a:r>
              <a:rPr lang="ru-RU" dirty="0"/>
              <a:t>централизованную консоль управления</a:t>
            </a:r>
            <a:r>
              <a:rPr lang="en-US" dirty="0"/>
              <a:t>) </a:t>
            </a:r>
            <a:r>
              <a:rPr lang="ru-RU" dirty="0"/>
              <a:t>для администрирования ФПД как единого целого</a:t>
            </a:r>
            <a:r>
              <a:rPr lang="en-US" dirty="0"/>
              <a:t>. </a:t>
            </a:r>
            <a:endParaRPr lang="ru-RU" dirty="0"/>
          </a:p>
          <a:p>
            <a:pPr marL="158750" indent="0">
              <a:buNone/>
            </a:pPr>
            <a:r>
              <a:rPr lang="ru-RU" dirty="0"/>
              <a:t>Конечно</a:t>
            </a:r>
            <a:r>
              <a:rPr lang="en-US" dirty="0"/>
              <a:t>, </a:t>
            </a:r>
            <a:r>
              <a:rPr lang="ru-RU" dirty="0"/>
              <a:t>мы планируем также предоставлять инструмент для получения согласованных резервных копий баз  в составе ФПД</a:t>
            </a:r>
            <a:r>
              <a:rPr lang="en-US" dirty="0"/>
              <a:t>, </a:t>
            </a:r>
            <a:r>
              <a:rPr lang="ru-RU" dirty="0"/>
              <a:t>и восстановления согласованного состояния данных из этих резервных копий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ru-RU" dirty="0"/>
          </a:p>
          <a:p>
            <a:pPr marL="158750" indent="0">
              <a:buNone/>
            </a:pPr>
            <a:r>
              <a:rPr lang="ru-RU" dirty="0"/>
              <a:t>Разумеется</a:t>
            </a:r>
            <a:r>
              <a:rPr lang="en-US" dirty="0"/>
              <a:t>,</a:t>
            </a:r>
            <a:r>
              <a:rPr lang="ru-RU" dirty="0"/>
              <a:t> предоставляя при этом единое окно технической поддержки для ФПД и ФАП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Все это упрощает развертывание</a:t>
            </a:r>
            <a:r>
              <a:rPr lang="en-US" dirty="0"/>
              <a:t>, </a:t>
            </a:r>
            <a:r>
              <a:rPr lang="ru-RU" dirty="0"/>
              <a:t>эксплуатацию и сопровождение баз данных для КХД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7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Но это все в прошлом</a:t>
            </a:r>
            <a:r>
              <a:rPr lang="en-US" dirty="0"/>
              <a:t>, </a:t>
            </a:r>
            <a:r>
              <a:rPr lang="ru-RU" dirty="0"/>
              <a:t>поскольку компания Форсайт представляет свой новый продукт</a:t>
            </a:r>
            <a:r>
              <a:rPr lang="en-US" dirty="0"/>
              <a:t>, </a:t>
            </a:r>
            <a:r>
              <a:rPr lang="ru-RU" dirty="0"/>
              <a:t>новую парадигму</a:t>
            </a:r>
            <a:r>
              <a:rPr lang="en-US" dirty="0"/>
              <a:t>,</a:t>
            </a:r>
            <a:r>
              <a:rPr lang="ru-RU" dirty="0"/>
              <a:t>  в виде </a:t>
            </a:r>
            <a:r>
              <a:rPr lang="en-US" dirty="0"/>
              <a:t>“</a:t>
            </a:r>
            <a:r>
              <a:rPr lang="ru-RU" dirty="0"/>
              <a:t>Форсайт</a:t>
            </a:r>
            <a:r>
              <a:rPr lang="en-US" dirty="0"/>
              <a:t>.</a:t>
            </a:r>
            <a:r>
              <a:rPr lang="ru-RU" dirty="0"/>
              <a:t>Платформа Данных</a:t>
            </a:r>
            <a:r>
              <a:rPr lang="en-US" dirty="0"/>
              <a:t>”. </a:t>
            </a:r>
            <a:endParaRPr lang="ru-RU" dirty="0"/>
          </a:p>
          <a:p>
            <a:pPr marL="158750" indent="0">
              <a:buNone/>
            </a:pPr>
            <a:r>
              <a:rPr lang="ru-RU" dirty="0"/>
              <a:t>Речь идет о том</a:t>
            </a:r>
            <a:r>
              <a:rPr lang="en-US" dirty="0"/>
              <a:t>,</a:t>
            </a:r>
            <a:r>
              <a:rPr lang="ru-RU" dirty="0"/>
              <a:t> что Заказчик получает в составе аналитической платформы Форсайт еще и </a:t>
            </a:r>
            <a:r>
              <a:rPr lang="en-US" dirty="0"/>
              <a:t>“</a:t>
            </a:r>
            <a:r>
              <a:rPr lang="ru-RU" dirty="0"/>
              <a:t>базу данных</a:t>
            </a:r>
            <a:r>
              <a:rPr lang="en-US" dirty="0"/>
              <a:t>”. </a:t>
            </a:r>
            <a:r>
              <a:rPr lang="ru-RU" dirty="0"/>
              <a:t>Базу данных</a:t>
            </a:r>
            <a:r>
              <a:rPr lang="en-US" dirty="0"/>
              <a:t>,</a:t>
            </a:r>
            <a:r>
              <a:rPr lang="ru-RU" dirty="0"/>
              <a:t> как некое единое целое в коробке с ФАП</a:t>
            </a:r>
            <a:r>
              <a:rPr lang="en-US" dirty="0"/>
              <a:t>.</a:t>
            </a:r>
            <a:endParaRPr lang="ru-RU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 настоящий момент в состав ФПД входят наши форки от </a:t>
            </a:r>
            <a:r>
              <a:rPr lang="en-US" dirty="0"/>
              <a:t>PostgreSQL, Greenplum </a:t>
            </a:r>
            <a:r>
              <a:rPr lang="ru-RU" dirty="0"/>
              <a:t>и </a:t>
            </a:r>
            <a:r>
              <a:rPr lang="en-US" dirty="0"/>
              <a:t>Clickhouse. </a:t>
            </a:r>
            <a:r>
              <a:rPr lang="ru-RU" dirty="0"/>
              <a:t>В будущем</a:t>
            </a:r>
            <a:r>
              <a:rPr lang="en-US" dirty="0"/>
              <a:t>,</a:t>
            </a:r>
            <a:r>
              <a:rPr lang="ru-RU" dirty="0"/>
              <a:t> мы планируем расширять этот список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 </a:t>
            </a:r>
            <a:r>
              <a:rPr lang="ru-RU" dirty="0"/>
              <a:t>точки зрения пользователя</a:t>
            </a:r>
            <a:r>
              <a:rPr lang="en-US" dirty="0"/>
              <a:t>:</a:t>
            </a:r>
            <a:r>
              <a:rPr lang="ru-RU" dirty="0"/>
              <a:t> он работает с ФАП имея одно соединение с СУБД</a:t>
            </a:r>
            <a:r>
              <a:rPr lang="en-US" dirty="0"/>
              <a:t>, </a:t>
            </a:r>
            <a:r>
              <a:rPr lang="ru-RU" dirty="0"/>
              <a:t>абстрагируясь от того</a:t>
            </a:r>
            <a:r>
              <a:rPr lang="en-US" dirty="0"/>
              <a:t>,</a:t>
            </a:r>
            <a:r>
              <a:rPr lang="ru-RU" dirty="0"/>
              <a:t> в какой конкретно СУБД реально лежат данные</a:t>
            </a:r>
            <a:r>
              <a:rPr lang="en-US" dirty="0"/>
              <a:t>. </a:t>
            </a:r>
          </a:p>
          <a:p>
            <a:pPr marL="158750" indent="0">
              <a:buNone/>
            </a:pPr>
            <a:r>
              <a:rPr lang="ru-RU" dirty="0"/>
              <a:t>Данные храняться в базах данных в составе ФПД оптимальным образом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ФАП хранит в своих метаданных топологию распределения данных (в какой СУБД хранятся данные</a:t>
            </a:r>
            <a:r>
              <a:rPr lang="en-US" dirty="0"/>
              <a:t>,</a:t>
            </a:r>
            <a:r>
              <a:rPr lang="ru-RU" dirty="0"/>
              <a:t> необходимые пользователю) и</a:t>
            </a:r>
            <a:r>
              <a:rPr lang="en-US" dirty="0"/>
              <a:t>,</a:t>
            </a:r>
            <a:r>
              <a:rPr lang="ru-RU" dirty="0"/>
              <a:t> прозрачно для пользователя</a:t>
            </a:r>
            <a:r>
              <a:rPr lang="en-US" dirty="0"/>
              <a:t>,</a:t>
            </a:r>
            <a:r>
              <a:rPr lang="ru-RU" dirty="0"/>
              <a:t> перенаправляет запрос на ту или иную БД</a:t>
            </a:r>
            <a:r>
              <a:rPr lang="en-US" dirty="0"/>
              <a:t> (</a:t>
            </a:r>
            <a:r>
              <a:rPr lang="ru-RU" dirty="0"/>
              <a:t>с учетом ее особенностей в синтаксисе </a:t>
            </a:r>
            <a:r>
              <a:rPr lang="en-US" dirty="0"/>
              <a:t>SQL), </a:t>
            </a:r>
            <a:r>
              <a:rPr lang="ru-RU" dirty="0"/>
              <a:t>возможно выполняя запрос сразу в нескольких СУБД</a:t>
            </a:r>
            <a:r>
              <a:rPr lang="en-US" dirty="0"/>
              <a:t>, </a:t>
            </a:r>
            <a:r>
              <a:rPr lang="ru-RU" dirty="0"/>
              <a:t>если в отчеты нужны данные с разных слоев</a:t>
            </a:r>
            <a:r>
              <a:rPr lang="en-US" dirty="0"/>
              <a:t>. </a:t>
            </a:r>
            <a:r>
              <a:rPr lang="ru-RU" dirty="0"/>
              <a:t>Например</a:t>
            </a:r>
            <a:r>
              <a:rPr lang="en-US" dirty="0"/>
              <a:t>,</a:t>
            </a:r>
            <a:r>
              <a:rPr lang="ru-RU" dirty="0"/>
              <a:t> если в отчете объединяются оперативные данные из </a:t>
            </a:r>
            <a:r>
              <a:rPr lang="en-US" dirty="0"/>
              <a:t>PostgreSQL </a:t>
            </a:r>
            <a:r>
              <a:rPr lang="ru-RU" dirty="0"/>
              <a:t>с историческими данными из </a:t>
            </a:r>
            <a:r>
              <a:rPr lang="en-US" dirty="0"/>
              <a:t>Greenplum.</a:t>
            </a:r>
            <a:endParaRPr lang="ru-RU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При этом мы обеспечиваем единый инсталлятор</a:t>
            </a:r>
            <a:r>
              <a:rPr lang="en-US" dirty="0"/>
              <a:t>, </a:t>
            </a:r>
            <a:r>
              <a:rPr lang="ru-RU" dirty="0"/>
              <a:t>унифицированную процедуру установки обновлений и апгрейда баз данных в составе ФПД</a:t>
            </a:r>
            <a:r>
              <a:rPr lang="en-US" dirty="0"/>
              <a:t>. </a:t>
            </a:r>
            <a:r>
              <a:rPr lang="ru-RU" dirty="0"/>
              <a:t>Также планируется поставлять единую систему мониторинга</a:t>
            </a:r>
            <a:r>
              <a:rPr lang="en-US" dirty="0"/>
              <a:t> (</a:t>
            </a:r>
            <a:r>
              <a:rPr lang="ru-RU" dirty="0"/>
              <a:t>централизованную консоль управления</a:t>
            </a:r>
            <a:r>
              <a:rPr lang="en-US" dirty="0"/>
              <a:t>) </a:t>
            </a:r>
            <a:r>
              <a:rPr lang="ru-RU" dirty="0"/>
              <a:t>для администрирования ФПД как единого целого</a:t>
            </a:r>
            <a:r>
              <a:rPr lang="en-US" dirty="0"/>
              <a:t>. </a:t>
            </a:r>
            <a:endParaRPr lang="ru-RU" dirty="0"/>
          </a:p>
          <a:p>
            <a:pPr marL="158750" indent="0">
              <a:buNone/>
            </a:pPr>
            <a:r>
              <a:rPr lang="ru-RU" dirty="0"/>
              <a:t>Конечно</a:t>
            </a:r>
            <a:r>
              <a:rPr lang="en-US" dirty="0"/>
              <a:t>, </a:t>
            </a:r>
            <a:r>
              <a:rPr lang="ru-RU" dirty="0"/>
              <a:t>мы планируем также предоставлять инструмент для получения согласованных резервных копий баз  в составе ФПД</a:t>
            </a:r>
            <a:r>
              <a:rPr lang="en-US" dirty="0"/>
              <a:t>, </a:t>
            </a:r>
            <a:r>
              <a:rPr lang="ru-RU" dirty="0"/>
              <a:t>и восстановления согласованного состояния данных из этих резервных копий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ru-RU" dirty="0"/>
          </a:p>
          <a:p>
            <a:pPr marL="158750" indent="0">
              <a:buNone/>
            </a:pPr>
            <a:r>
              <a:rPr lang="ru-RU" dirty="0"/>
              <a:t>Разумеется</a:t>
            </a:r>
            <a:r>
              <a:rPr lang="en-US" dirty="0"/>
              <a:t>,</a:t>
            </a:r>
            <a:r>
              <a:rPr lang="ru-RU" dirty="0"/>
              <a:t> предоставляя при этом единое окно технической поддержки для ФПД и ФАП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Все это упрощает развертывание</a:t>
            </a:r>
            <a:r>
              <a:rPr lang="en-US" dirty="0"/>
              <a:t>, </a:t>
            </a:r>
            <a:r>
              <a:rPr lang="ru-RU" dirty="0"/>
              <a:t>эксплуатацию и сопровождение баз данных для КХД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8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Но это все в прошлом</a:t>
            </a:r>
            <a:r>
              <a:rPr lang="en-US" dirty="0"/>
              <a:t>, </a:t>
            </a:r>
            <a:r>
              <a:rPr lang="ru-RU" dirty="0"/>
              <a:t>поскольку компания Форсайт представляет свой новый продукт</a:t>
            </a:r>
            <a:r>
              <a:rPr lang="en-US" dirty="0"/>
              <a:t>, </a:t>
            </a:r>
            <a:r>
              <a:rPr lang="ru-RU" dirty="0"/>
              <a:t>новую парадигму</a:t>
            </a:r>
            <a:r>
              <a:rPr lang="en-US" dirty="0"/>
              <a:t>,</a:t>
            </a:r>
            <a:r>
              <a:rPr lang="ru-RU" dirty="0"/>
              <a:t>  в виде </a:t>
            </a:r>
            <a:r>
              <a:rPr lang="en-US" dirty="0"/>
              <a:t>“</a:t>
            </a:r>
            <a:r>
              <a:rPr lang="ru-RU" dirty="0"/>
              <a:t>Форсайт</a:t>
            </a:r>
            <a:r>
              <a:rPr lang="en-US" dirty="0"/>
              <a:t>.</a:t>
            </a:r>
            <a:r>
              <a:rPr lang="ru-RU" dirty="0"/>
              <a:t>Платформа Данных</a:t>
            </a:r>
            <a:r>
              <a:rPr lang="en-US" dirty="0"/>
              <a:t>”. </a:t>
            </a:r>
            <a:endParaRPr lang="ru-RU" dirty="0"/>
          </a:p>
          <a:p>
            <a:pPr marL="158750" indent="0">
              <a:buNone/>
            </a:pPr>
            <a:r>
              <a:rPr lang="ru-RU" dirty="0"/>
              <a:t>Речь идет о том</a:t>
            </a:r>
            <a:r>
              <a:rPr lang="en-US" dirty="0"/>
              <a:t>,</a:t>
            </a:r>
            <a:r>
              <a:rPr lang="ru-RU" dirty="0"/>
              <a:t> что Заказчик получает в составе аналитической платформы Форсайт еще и </a:t>
            </a:r>
            <a:r>
              <a:rPr lang="en-US" dirty="0"/>
              <a:t>“</a:t>
            </a:r>
            <a:r>
              <a:rPr lang="ru-RU" dirty="0"/>
              <a:t>базу данных</a:t>
            </a:r>
            <a:r>
              <a:rPr lang="en-US" dirty="0"/>
              <a:t>”. </a:t>
            </a:r>
            <a:r>
              <a:rPr lang="ru-RU" dirty="0"/>
              <a:t>Базу данных</a:t>
            </a:r>
            <a:r>
              <a:rPr lang="en-US" dirty="0"/>
              <a:t>,</a:t>
            </a:r>
            <a:r>
              <a:rPr lang="ru-RU" dirty="0"/>
              <a:t> как некое единое целое в коробке с ФАП</a:t>
            </a:r>
            <a:r>
              <a:rPr lang="en-US" dirty="0"/>
              <a:t>.</a:t>
            </a:r>
            <a:endParaRPr lang="ru-RU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 настоящий момент в состав ФПД входят наши форки от </a:t>
            </a:r>
            <a:r>
              <a:rPr lang="en-US" dirty="0"/>
              <a:t>PostgreSQL, Greenplum </a:t>
            </a:r>
            <a:r>
              <a:rPr lang="ru-RU" dirty="0"/>
              <a:t>и </a:t>
            </a:r>
            <a:r>
              <a:rPr lang="en-US" dirty="0"/>
              <a:t>Clickhouse. </a:t>
            </a:r>
            <a:r>
              <a:rPr lang="ru-RU" dirty="0"/>
              <a:t>В будущем</a:t>
            </a:r>
            <a:r>
              <a:rPr lang="en-US" dirty="0"/>
              <a:t>,</a:t>
            </a:r>
            <a:r>
              <a:rPr lang="ru-RU" dirty="0"/>
              <a:t> мы планируем расширять этот список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 </a:t>
            </a:r>
            <a:r>
              <a:rPr lang="ru-RU" dirty="0"/>
              <a:t>точки зрения пользователя</a:t>
            </a:r>
            <a:r>
              <a:rPr lang="en-US" dirty="0"/>
              <a:t>:</a:t>
            </a:r>
            <a:r>
              <a:rPr lang="ru-RU" dirty="0"/>
              <a:t> он работает с ФАП имея одно соединение с СУБД</a:t>
            </a:r>
            <a:r>
              <a:rPr lang="en-US" dirty="0"/>
              <a:t>, </a:t>
            </a:r>
            <a:r>
              <a:rPr lang="ru-RU" dirty="0"/>
              <a:t>абстрагируясь от того</a:t>
            </a:r>
            <a:r>
              <a:rPr lang="en-US" dirty="0"/>
              <a:t>,</a:t>
            </a:r>
            <a:r>
              <a:rPr lang="ru-RU" dirty="0"/>
              <a:t> в какой конкретно СУБД реально лежат данные</a:t>
            </a:r>
            <a:r>
              <a:rPr lang="en-US" dirty="0"/>
              <a:t>. </a:t>
            </a:r>
          </a:p>
          <a:p>
            <a:pPr marL="158750" indent="0">
              <a:buNone/>
            </a:pPr>
            <a:r>
              <a:rPr lang="ru-RU" dirty="0"/>
              <a:t>Данные храняться в базах данных в составе ФПД оптимальным образом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ФАП хранит в своих метаданных топологию распределения данных (в какой СУБД хранятся данные</a:t>
            </a:r>
            <a:r>
              <a:rPr lang="en-US" dirty="0"/>
              <a:t>,</a:t>
            </a:r>
            <a:r>
              <a:rPr lang="ru-RU" dirty="0"/>
              <a:t> необходимые пользователю) и</a:t>
            </a:r>
            <a:r>
              <a:rPr lang="en-US" dirty="0"/>
              <a:t>,</a:t>
            </a:r>
            <a:r>
              <a:rPr lang="ru-RU" dirty="0"/>
              <a:t> прозрачно для пользователя</a:t>
            </a:r>
            <a:r>
              <a:rPr lang="en-US" dirty="0"/>
              <a:t>,</a:t>
            </a:r>
            <a:r>
              <a:rPr lang="ru-RU" dirty="0"/>
              <a:t> перенаправляет запрос на ту или иную БД</a:t>
            </a:r>
            <a:r>
              <a:rPr lang="en-US" dirty="0"/>
              <a:t> (</a:t>
            </a:r>
            <a:r>
              <a:rPr lang="ru-RU" dirty="0"/>
              <a:t>с учетом ее особенностей в синтаксисе </a:t>
            </a:r>
            <a:r>
              <a:rPr lang="en-US" dirty="0"/>
              <a:t>SQL), </a:t>
            </a:r>
            <a:r>
              <a:rPr lang="ru-RU" dirty="0"/>
              <a:t>возможно выполняя запрос сразу в нескольких СУБД</a:t>
            </a:r>
            <a:r>
              <a:rPr lang="en-US" dirty="0"/>
              <a:t>, </a:t>
            </a:r>
            <a:r>
              <a:rPr lang="ru-RU" dirty="0"/>
              <a:t>если в отчеты нужны данные с разных слоев</a:t>
            </a:r>
            <a:r>
              <a:rPr lang="en-US" dirty="0"/>
              <a:t>. </a:t>
            </a:r>
            <a:r>
              <a:rPr lang="ru-RU" dirty="0"/>
              <a:t>Например</a:t>
            </a:r>
            <a:r>
              <a:rPr lang="en-US" dirty="0"/>
              <a:t>,</a:t>
            </a:r>
            <a:r>
              <a:rPr lang="ru-RU" dirty="0"/>
              <a:t> если в отчете объединяются оперативные данные из </a:t>
            </a:r>
            <a:r>
              <a:rPr lang="en-US" dirty="0"/>
              <a:t>PostgreSQL </a:t>
            </a:r>
            <a:r>
              <a:rPr lang="ru-RU" dirty="0"/>
              <a:t>с историческими данными из </a:t>
            </a:r>
            <a:r>
              <a:rPr lang="en-US" dirty="0"/>
              <a:t>Greenplum.</a:t>
            </a:r>
            <a:endParaRPr lang="ru-RU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При этом мы обеспечиваем единый инсталлятор</a:t>
            </a:r>
            <a:r>
              <a:rPr lang="en-US" dirty="0"/>
              <a:t>, </a:t>
            </a:r>
            <a:r>
              <a:rPr lang="ru-RU" dirty="0"/>
              <a:t>унифицированную процедуру установки обновлений и апгрейда баз данных в составе ФПД</a:t>
            </a:r>
            <a:r>
              <a:rPr lang="en-US" dirty="0"/>
              <a:t>. </a:t>
            </a:r>
            <a:r>
              <a:rPr lang="ru-RU" dirty="0"/>
              <a:t>Также планируется поставлять единую систему мониторинга</a:t>
            </a:r>
            <a:r>
              <a:rPr lang="en-US" dirty="0"/>
              <a:t> (</a:t>
            </a:r>
            <a:r>
              <a:rPr lang="ru-RU" dirty="0"/>
              <a:t>централизованную консоль управления</a:t>
            </a:r>
            <a:r>
              <a:rPr lang="en-US" dirty="0"/>
              <a:t>) </a:t>
            </a:r>
            <a:r>
              <a:rPr lang="ru-RU" dirty="0"/>
              <a:t>для администрирования ФПД как единого целого</a:t>
            </a:r>
            <a:r>
              <a:rPr lang="en-US" dirty="0"/>
              <a:t>. </a:t>
            </a:r>
            <a:endParaRPr lang="ru-RU" dirty="0"/>
          </a:p>
          <a:p>
            <a:pPr marL="158750" indent="0">
              <a:buNone/>
            </a:pPr>
            <a:r>
              <a:rPr lang="ru-RU" dirty="0"/>
              <a:t>Конечно</a:t>
            </a:r>
            <a:r>
              <a:rPr lang="en-US" dirty="0"/>
              <a:t>, </a:t>
            </a:r>
            <a:r>
              <a:rPr lang="ru-RU" dirty="0"/>
              <a:t>мы планируем также предоставлять инструмент для получения согласованных резервных копий баз  в составе ФПД</a:t>
            </a:r>
            <a:r>
              <a:rPr lang="en-US" dirty="0"/>
              <a:t>, </a:t>
            </a:r>
            <a:r>
              <a:rPr lang="ru-RU" dirty="0"/>
              <a:t>и восстановления согласованного состояния данных из этих резервных копий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ru-RU" dirty="0"/>
          </a:p>
          <a:p>
            <a:pPr marL="158750" indent="0">
              <a:buNone/>
            </a:pPr>
            <a:r>
              <a:rPr lang="ru-RU" dirty="0"/>
              <a:t>Разумеется</a:t>
            </a:r>
            <a:r>
              <a:rPr lang="en-US" dirty="0"/>
              <a:t>,</a:t>
            </a:r>
            <a:r>
              <a:rPr lang="ru-RU" dirty="0"/>
              <a:t> предоставляя при этом единое окно технической поддержки для ФПД и ФАП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Все это упрощает развертывание</a:t>
            </a:r>
            <a:r>
              <a:rPr lang="en-US" dirty="0"/>
              <a:t>, </a:t>
            </a:r>
            <a:r>
              <a:rPr lang="ru-RU" dirty="0"/>
              <a:t>эксплуатацию и сопровождение баз данных для КХД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Но это все в прошлом</a:t>
            </a:r>
            <a:r>
              <a:rPr lang="en-US" dirty="0"/>
              <a:t>, </a:t>
            </a:r>
            <a:r>
              <a:rPr lang="ru-RU" dirty="0"/>
              <a:t>поскольку компания Форсайт представляет свой новый продукт</a:t>
            </a:r>
            <a:r>
              <a:rPr lang="en-US" dirty="0"/>
              <a:t>, </a:t>
            </a:r>
            <a:r>
              <a:rPr lang="ru-RU" dirty="0"/>
              <a:t>новую парадигму</a:t>
            </a:r>
            <a:r>
              <a:rPr lang="en-US" dirty="0"/>
              <a:t>,</a:t>
            </a:r>
            <a:r>
              <a:rPr lang="ru-RU" dirty="0"/>
              <a:t>  в виде </a:t>
            </a:r>
            <a:r>
              <a:rPr lang="en-US" dirty="0"/>
              <a:t>“</a:t>
            </a:r>
            <a:r>
              <a:rPr lang="ru-RU" dirty="0"/>
              <a:t>Форсайт</a:t>
            </a:r>
            <a:r>
              <a:rPr lang="en-US" dirty="0"/>
              <a:t>.</a:t>
            </a:r>
            <a:r>
              <a:rPr lang="ru-RU" dirty="0"/>
              <a:t>Платформа Данных</a:t>
            </a:r>
            <a:r>
              <a:rPr lang="en-US" dirty="0"/>
              <a:t>”. </a:t>
            </a:r>
            <a:endParaRPr lang="ru-RU" dirty="0"/>
          </a:p>
          <a:p>
            <a:pPr marL="158750" indent="0">
              <a:buNone/>
            </a:pPr>
            <a:r>
              <a:rPr lang="ru-RU" dirty="0"/>
              <a:t>Речь идет о том</a:t>
            </a:r>
            <a:r>
              <a:rPr lang="en-US" dirty="0"/>
              <a:t>,</a:t>
            </a:r>
            <a:r>
              <a:rPr lang="ru-RU" dirty="0"/>
              <a:t> что Заказчик получает в составе аналитической платформы Форсайт еще и </a:t>
            </a:r>
            <a:r>
              <a:rPr lang="en-US" dirty="0"/>
              <a:t>“</a:t>
            </a:r>
            <a:r>
              <a:rPr lang="ru-RU" dirty="0"/>
              <a:t>базу данных</a:t>
            </a:r>
            <a:r>
              <a:rPr lang="en-US" dirty="0"/>
              <a:t>”. </a:t>
            </a:r>
            <a:r>
              <a:rPr lang="ru-RU" dirty="0"/>
              <a:t>Базу данных</a:t>
            </a:r>
            <a:r>
              <a:rPr lang="en-US" dirty="0"/>
              <a:t>,</a:t>
            </a:r>
            <a:r>
              <a:rPr lang="ru-RU" dirty="0"/>
              <a:t> как некое единое целое в коробке с ФАП</a:t>
            </a:r>
            <a:r>
              <a:rPr lang="en-US" dirty="0"/>
              <a:t>.</a:t>
            </a:r>
            <a:endParaRPr lang="ru-RU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 настоящий момент в состав ФПД входят наши форки от </a:t>
            </a:r>
            <a:r>
              <a:rPr lang="en-US" dirty="0"/>
              <a:t>PostgreSQL, Greenplum </a:t>
            </a:r>
            <a:r>
              <a:rPr lang="ru-RU" dirty="0"/>
              <a:t>и </a:t>
            </a:r>
            <a:r>
              <a:rPr lang="en-US" dirty="0"/>
              <a:t>Clickhouse. </a:t>
            </a:r>
            <a:r>
              <a:rPr lang="ru-RU" dirty="0"/>
              <a:t>В будущем</a:t>
            </a:r>
            <a:r>
              <a:rPr lang="en-US" dirty="0"/>
              <a:t>,</a:t>
            </a:r>
            <a:r>
              <a:rPr lang="ru-RU" dirty="0"/>
              <a:t> мы планируем расширять этот список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 </a:t>
            </a:r>
            <a:r>
              <a:rPr lang="ru-RU" dirty="0"/>
              <a:t>точки зрения пользователя</a:t>
            </a:r>
            <a:r>
              <a:rPr lang="en-US" dirty="0"/>
              <a:t>:</a:t>
            </a:r>
            <a:r>
              <a:rPr lang="ru-RU" dirty="0"/>
              <a:t> он работает с ФАП имея одно соединение с СУБД</a:t>
            </a:r>
            <a:r>
              <a:rPr lang="en-US" dirty="0"/>
              <a:t>, </a:t>
            </a:r>
            <a:r>
              <a:rPr lang="ru-RU" dirty="0"/>
              <a:t>абстрагируясь от того</a:t>
            </a:r>
            <a:r>
              <a:rPr lang="en-US" dirty="0"/>
              <a:t>,</a:t>
            </a:r>
            <a:r>
              <a:rPr lang="ru-RU" dirty="0"/>
              <a:t> в какой конкретно СУБД реально лежат данные</a:t>
            </a:r>
            <a:r>
              <a:rPr lang="en-US" dirty="0"/>
              <a:t>. </a:t>
            </a:r>
          </a:p>
          <a:p>
            <a:pPr marL="158750" indent="0">
              <a:buNone/>
            </a:pPr>
            <a:r>
              <a:rPr lang="ru-RU" dirty="0"/>
              <a:t>Данные храняться в базах данных в составе ФПД оптимальным образом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ФАП хранит в своих метаданных топологию распределения данных (в какой СУБД хранятся данные</a:t>
            </a:r>
            <a:r>
              <a:rPr lang="en-US" dirty="0"/>
              <a:t>,</a:t>
            </a:r>
            <a:r>
              <a:rPr lang="ru-RU" dirty="0"/>
              <a:t> необходимые пользователю) и</a:t>
            </a:r>
            <a:r>
              <a:rPr lang="en-US" dirty="0"/>
              <a:t>,</a:t>
            </a:r>
            <a:r>
              <a:rPr lang="ru-RU" dirty="0"/>
              <a:t> прозрачно для пользователя</a:t>
            </a:r>
            <a:r>
              <a:rPr lang="en-US" dirty="0"/>
              <a:t>,</a:t>
            </a:r>
            <a:r>
              <a:rPr lang="ru-RU" dirty="0"/>
              <a:t> перенаправляет запрос на ту или иную БД</a:t>
            </a:r>
            <a:r>
              <a:rPr lang="en-US" dirty="0"/>
              <a:t> (</a:t>
            </a:r>
            <a:r>
              <a:rPr lang="ru-RU" dirty="0"/>
              <a:t>с учетом ее особенностей в синтаксисе </a:t>
            </a:r>
            <a:r>
              <a:rPr lang="en-US" dirty="0"/>
              <a:t>SQL), </a:t>
            </a:r>
            <a:r>
              <a:rPr lang="ru-RU" dirty="0"/>
              <a:t>возможно выполняя запрос сразу в нескольких СУБД</a:t>
            </a:r>
            <a:r>
              <a:rPr lang="en-US" dirty="0"/>
              <a:t>, </a:t>
            </a:r>
            <a:r>
              <a:rPr lang="ru-RU" dirty="0"/>
              <a:t>если в отчеты нужны данные с разных слоев</a:t>
            </a:r>
            <a:r>
              <a:rPr lang="en-US" dirty="0"/>
              <a:t>. </a:t>
            </a:r>
            <a:r>
              <a:rPr lang="ru-RU" dirty="0"/>
              <a:t>Например</a:t>
            </a:r>
            <a:r>
              <a:rPr lang="en-US" dirty="0"/>
              <a:t>,</a:t>
            </a:r>
            <a:r>
              <a:rPr lang="ru-RU" dirty="0"/>
              <a:t> если в отчете объединяются оперативные данные из </a:t>
            </a:r>
            <a:r>
              <a:rPr lang="en-US" dirty="0"/>
              <a:t>PostgreSQL </a:t>
            </a:r>
            <a:r>
              <a:rPr lang="ru-RU" dirty="0"/>
              <a:t>с историческими данными из </a:t>
            </a:r>
            <a:r>
              <a:rPr lang="en-US" dirty="0"/>
              <a:t>Greenplum.</a:t>
            </a:r>
            <a:endParaRPr lang="ru-RU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При этом мы обеспечиваем единый инсталлятор</a:t>
            </a:r>
            <a:r>
              <a:rPr lang="en-US" dirty="0"/>
              <a:t>, </a:t>
            </a:r>
            <a:r>
              <a:rPr lang="ru-RU" dirty="0"/>
              <a:t>унифицированную процедуру установки обновлений и апгрейда баз данных в составе ФПД</a:t>
            </a:r>
            <a:r>
              <a:rPr lang="en-US" dirty="0"/>
              <a:t>. </a:t>
            </a:r>
            <a:r>
              <a:rPr lang="ru-RU" dirty="0"/>
              <a:t>Также планируется поставлять единую систему мониторинга</a:t>
            </a:r>
            <a:r>
              <a:rPr lang="en-US" dirty="0"/>
              <a:t> (</a:t>
            </a:r>
            <a:r>
              <a:rPr lang="ru-RU" dirty="0"/>
              <a:t>централизованную консоль управления</a:t>
            </a:r>
            <a:r>
              <a:rPr lang="en-US" dirty="0"/>
              <a:t>) </a:t>
            </a:r>
            <a:r>
              <a:rPr lang="ru-RU" dirty="0"/>
              <a:t>для администрирования ФПД как единого целого</a:t>
            </a:r>
            <a:r>
              <a:rPr lang="en-US" dirty="0"/>
              <a:t>. </a:t>
            </a:r>
            <a:endParaRPr lang="ru-RU" dirty="0"/>
          </a:p>
          <a:p>
            <a:pPr marL="158750" indent="0">
              <a:buNone/>
            </a:pPr>
            <a:r>
              <a:rPr lang="ru-RU" dirty="0"/>
              <a:t>Конечно</a:t>
            </a:r>
            <a:r>
              <a:rPr lang="en-US" dirty="0"/>
              <a:t>, </a:t>
            </a:r>
            <a:r>
              <a:rPr lang="ru-RU" dirty="0"/>
              <a:t>мы планируем также предоставлять инструмент для получения согласованных резервных копий баз  в составе ФПД</a:t>
            </a:r>
            <a:r>
              <a:rPr lang="en-US" dirty="0"/>
              <a:t>, </a:t>
            </a:r>
            <a:r>
              <a:rPr lang="ru-RU" dirty="0"/>
              <a:t>и восстановления согласованного состояния данных из этих резервных копий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ru-RU" dirty="0"/>
          </a:p>
          <a:p>
            <a:pPr marL="158750" indent="0">
              <a:buNone/>
            </a:pPr>
            <a:r>
              <a:rPr lang="ru-RU" dirty="0"/>
              <a:t>Разумеется</a:t>
            </a:r>
            <a:r>
              <a:rPr lang="en-US" dirty="0"/>
              <a:t>,</a:t>
            </a:r>
            <a:r>
              <a:rPr lang="ru-RU" dirty="0"/>
              <a:t> предоставляя при этом единое окно технической поддержки для ФПД и ФАП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ru-RU" dirty="0"/>
              <a:t>Все это упрощает развертывание</a:t>
            </a:r>
            <a:r>
              <a:rPr lang="en-US" dirty="0"/>
              <a:t>, </a:t>
            </a:r>
            <a:r>
              <a:rPr lang="ru-RU" dirty="0"/>
              <a:t>эксплуатацию и сопровождение баз данных для КХД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317994aa6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f317994aa6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01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43" y="534261"/>
            <a:ext cx="15757194" cy="1068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913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3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6076" y="2328331"/>
            <a:ext cx="15821024" cy="659447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16076" y="1317145"/>
            <a:ext cx="16278224" cy="637382"/>
          </a:xfrm>
        </p:spPr>
        <p:txBody>
          <a:bodyPr/>
          <a:lstStyle>
            <a:lvl1pPr marL="0" indent="0">
              <a:buNone/>
              <a:defRPr sz="4800">
                <a:solidFill>
                  <a:schemeClr val="accent2"/>
                </a:solidFill>
              </a:defRPr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075186" y="9583691"/>
            <a:ext cx="5791200" cy="5492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Oracle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5845544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22"/>
          <p:cNvSpPr/>
          <p:nvPr userDrawn="1"/>
        </p:nvSpPr>
        <p:spPr>
          <a:xfrm rot="5400000">
            <a:off x="8891100" y="890750"/>
            <a:ext cx="505800" cy="1828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endParaRPr sz="2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16593340" y="9936472"/>
            <a:ext cx="1097400" cy="215444"/>
          </a:xfr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>
              <a:defRPr lang="ru" sz="1400" smtClean="0">
                <a:solidFill>
                  <a:srgbClr val="666666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‹#›</a:t>
            </a:fld>
            <a:endParaRPr lang="ru-RU" dirty="0"/>
          </a:p>
        </p:txBody>
      </p:sp>
      <p:pic>
        <p:nvPicPr>
          <p:cNvPr id="5" name="Google Shape;131;p2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06877" y="9944453"/>
            <a:ext cx="1117746" cy="2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13200" y="343506"/>
            <a:ext cx="17041200" cy="1145400"/>
          </a:xfrm>
        </p:spPr>
        <p:txBody>
          <a:bodyPr>
            <a:noAutofit/>
          </a:bodyPr>
          <a:lstStyle>
            <a:lvl1pPr marL="0" indent="0">
              <a:defRPr sz="5200">
                <a:solidFill>
                  <a:srgbClr val="1241D8"/>
                </a:solidFill>
                <a:latin typeface="Raleway Medium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873371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2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4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7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0"/>
            <a:ext cx="154686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5069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866775" y="3619500"/>
            <a:ext cx="162909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aleway ExtraBold"/>
              <a:buNone/>
            </a:pPr>
            <a:r>
              <a:rPr lang="ru-RU" sz="12000" b="0" i="0" u="none" strike="noStrike" cap="none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Форсайт</a:t>
            </a:r>
            <a:r>
              <a:rPr lang="en-US" sz="1200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.</a:t>
            </a:r>
            <a:r>
              <a:rPr lang="ru-RU" sz="1200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Платформа Данных</a:t>
            </a:r>
            <a:endParaRPr sz="1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27;p23">
            <a:extLst>
              <a:ext uri="{FF2B5EF4-FFF2-40B4-BE49-F238E27FC236}">
                <a16:creationId xmlns:a16="http://schemas.microsoft.com/office/drawing/2014/main" id="{E33E37B5-D848-8164-13AD-C38DE0FBEDA8}"/>
              </a:ext>
            </a:extLst>
          </p:cNvPr>
          <p:cNvSpPr/>
          <p:nvPr/>
        </p:nvSpPr>
        <p:spPr>
          <a:xfrm>
            <a:off x="955675" y="8458200"/>
            <a:ext cx="36480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Игорь Мельников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1"/>
          <p:cNvSpPr txBox="1">
            <a:spLocks noGrp="1"/>
          </p:cNvSpPr>
          <p:nvPr>
            <p:ph type="title"/>
          </p:nvPr>
        </p:nvSpPr>
        <p:spPr>
          <a:xfrm>
            <a:off x="302671" y="180252"/>
            <a:ext cx="18065718" cy="1145400"/>
          </a:xfrm>
        </p:spPr>
        <p:txBody>
          <a:bodyPr/>
          <a:lstStyle/>
          <a:p>
            <a:pPr lvl="0"/>
            <a:r>
              <a:rPr lang="ru-RU" dirty="0">
                <a:sym typeface="Raleway Medium"/>
              </a:rPr>
              <a:t>Виртуальный коннектор</a:t>
            </a:r>
            <a:r>
              <a:rPr lang="en-US" dirty="0">
                <a:sym typeface="Raleway Medium"/>
              </a:rPr>
              <a:t> “</a:t>
            </a:r>
            <a:r>
              <a:rPr lang="ru-RU" kern="1200" dirty="0">
                <a:ea typeface="+mj-ea"/>
                <a:cs typeface="+mj-cs"/>
              </a:rPr>
              <a:t>Форсайт</a:t>
            </a:r>
            <a:r>
              <a:rPr lang="en-US" kern="1200" dirty="0">
                <a:ea typeface="+mj-ea"/>
                <a:cs typeface="+mj-cs"/>
              </a:rPr>
              <a:t>.</a:t>
            </a:r>
            <a:r>
              <a:rPr lang="ru-RU" kern="1200" dirty="0">
                <a:ea typeface="+mj-ea"/>
                <a:cs typeface="+mj-cs"/>
              </a:rPr>
              <a:t>Платформа Данных</a:t>
            </a:r>
            <a:r>
              <a:rPr lang="en-US" kern="1200" dirty="0">
                <a:ea typeface="+mj-ea"/>
                <a:cs typeface="+mj-cs"/>
              </a:rPr>
              <a:t>”</a:t>
            </a:r>
            <a:endParaRPr lang="ru-RU" dirty="0">
              <a:sym typeface="Raleway Medium"/>
            </a:endParaRPr>
          </a:p>
        </p:txBody>
      </p:sp>
      <p:sp>
        <p:nvSpPr>
          <p:cNvPr id="6" name="Google Shape;147;p23">
            <a:extLst>
              <a:ext uri="{FF2B5EF4-FFF2-40B4-BE49-F238E27FC236}">
                <a16:creationId xmlns:a16="http://schemas.microsoft.com/office/drawing/2014/main" id="{62EFA3BF-8B31-1B16-A0E7-26DDDE07E774}"/>
              </a:ext>
            </a:extLst>
          </p:cNvPr>
          <p:cNvSpPr txBox="1">
            <a:spLocks/>
          </p:cNvSpPr>
          <p:nvPr/>
        </p:nvSpPr>
        <p:spPr>
          <a:xfrm>
            <a:off x="195216" y="6093238"/>
            <a:ext cx="15637260" cy="398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Пользователь ФАП видит только один виртуальный коннектор к Форсайт.DB – одно “подключение” к БД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За “кадром”: три сетевых подключения к трем БД (PG, GP и CH)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Соединения к БД открываются через пул соединений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через служебный аккаунт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чтобы разделять соединения в пуле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В репозитарии хранится информация о распределении сегментов по уровням и запрос одновременно выполняется на нужных БД, затем результат объединяется на уровне ФАП и возвращается пользователю</a:t>
            </a:r>
          </a:p>
        </p:txBody>
      </p:sp>
      <p:pic>
        <p:nvPicPr>
          <p:cNvPr id="455" name="Google Shape;520;p44">
            <a:extLst>
              <a:ext uri="{FF2B5EF4-FFF2-40B4-BE49-F238E27FC236}">
                <a16:creationId xmlns:a16="http://schemas.microsoft.com/office/drawing/2014/main" id="{068623DF-E96B-4D1B-3F2C-35CA07497B8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8354" y="1638547"/>
            <a:ext cx="2420024" cy="57600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Rectangle 182">
            <a:extLst>
              <a:ext uri="{FF2B5EF4-FFF2-40B4-BE49-F238E27FC236}">
                <a16:creationId xmlns:a16="http://schemas.microsoft.com/office/drawing/2014/main" id="{5B7F5CBB-89A6-8DBA-4425-A51DD807428F}"/>
              </a:ext>
            </a:extLst>
          </p:cNvPr>
          <p:cNvSpPr/>
          <p:nvPr/>
        </p:nvSpPr>
        <p:spPr>
          <a:xfrm>
            <a:off x="13872254" y="1482495"/>
            <a:ext cx="3322500" cy="4542174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7" name="Скругленный прямоугольник 24">
            <a:extLst>
              <a:ext uri="{FF2B5EF4-FFF2-40B4-BE49-F238E27FC236}">
                <a16:creationId xmlns:a16="http://schemas.microsoft.com/office/drawing/2014/main" id="{0A808655-67AF-DADE-90C1-30C80F79C458}"/>
              </a:ext>
            </a:extLst>
          </p:cNvPr>
          <p:cNvSpPr/>
          <p:nvPr/>
        </p:nvSpPr>
        <p:spPr>
          <a:xfrm>
            <a:off x="14077262" y="2304434"/>
            <a:ext cx="986012" cy="3278116"/>
          </a:xfrm>
          <a:prstGeom prst="roundRect">
            <a:avLst>
              <a:gd name="adj" fmla="val 884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539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464">
              <a:defRPr/>
            </a:pPr>
            <a:endParaRPr lang="en-US" sz="2000" b="1" dirty="0">
              <a:solidFill>
                <a:srgbClr val="353535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8B9D7AC9-89CD-F7C4-89B5-82A372ED8AD2}"/>
              </a:ext>
            </a:extLst>
          </p:cNvPr>
          <p:cNvGrpSpPr/>
          <p:nvPr/>
        </p:nvGrpSpPr>
        <p:grpSpPr>
          <a:xfrm>
            <a:off x="14129584" y="2361814"/>
            <a:ext cx="452176" cy="805706"/>
            <a:chOff x="4457330" y="1386091"/>
            <a:chExt cx="226088" cy="402853"/>
          </a:xfrm>
        </p:grpSpPr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773B0233-F820-8B86-7972-2E6E91109A85}"/>
                </a:ext>
              </a:extLst>
            </p:cNvPr>
            <p:cNvSpPr/>
            <p:nvPr/>
          </p:nvSpPr>
          <p:spPr>
            <a:xfrm>
              <a:off x="4457330" y="1402623"/>
              <a:ext cx="226088" cy="3863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70E30B76-E403-1D57-2009-C3FF52942BAD}"/>
                </a:ext>
              </a:extLst>
            </p:cNvPr>
            <p:cNvSpPr txBox="1"/>
            <p:nvPr/>
          </p:nvSpPr>
          <p:spPr>
            <a:xfrm rot="5400000">
              <a:off x="4398186" y="1460871"/>
              <a:ext cx="34961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Pool</a:t>
              </a: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57109D17-0418-DDFD-0BA7-C6C57EBB1EBC}"/>
              </a:ext>
            </a:extLst>
          </p:cNvPr>
          <p:cNvGrpSpPr/>
          <p:nvPr/>
        </p:nvGrpSpPr>
        <p:grpSpPr>
          <a:xfrm>
            <a:off x="14144480" y="3560224"/>
            <a:ext cx="452176" cy="772642"/>
            <a:chOff x="4457330" y="1541322"/>
            <a:chExt cx="226088" cy="386321"/>
          </a:xfrm>
        </p:grpSpPr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8EE98379-41D1-E3AC-95B9-4280D17F4B7D}"/>
                </a:ext>
              </a:extLst>
            </p:cNvPr>
            <p:cNvSpPr/>
            <p:nvPr/>
          </p:nvSpPr>
          <p:spPr>
            <a:xfrm>
              <a:off x="4457330" y="1541322"/>
              <a:ext cx="226088" cy="3863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B9D32875-0E22-1DA2-4017-2814E974F4FA}"/>
                </a:ext>
              </a:extLst>
            </p:cNvPr>
            <p:cNvSpPr txBox="1"/>
            <p:nvPr/>
          </p:nvSpPr>
          <p:spPr>
            <a:xfrm rot="5400000">
              <a:off x="4398186" y="1640666"/>
              <a:ext cx="34961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Pool</a:t>
              </a:r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264C50CA-0EEF-D15F-B827-0785B18AFA47}"/>
              </a:ext>
            </a:extLst>
          </p:cNvPr>
          <p:cNvGrpSpPr/>
          <p:nvPr/>
        </p:nvGrpSpPr>
        <p:grpSpPr>
          <a:xfrm>
            <a:off x="14159612" y="4678778"/>
            <a:ext cx="452176" cy="772642"/>
            <a:chOff x="4457330" y="1541322"/>
            <a:chExt cx="226088" cy="386321"/>
          </a:xfrm>
        </p:grpSpPr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E53747D2-BADE-B44E-C755-94A4FADEA32E}"/>
                </a:ext>
              </a:extLst>
            </p:cNvPr>
            <p:cNvSpPr/>
            <p:nvPr/>
          </p:nvSpPr>
          <p:spPr>
            <a:xfrm>
              <a:off x="4457330" y="1541322"/>
              <a:ext cx="226088" cy="3863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23FCD1F0-B157-B454-179B-874B606F9229}"/>
                </a:ext>
              </a:extLst>
            </p:cNvPr>
            <p:cNvSpPr txBox="1"/>
            <p:nvPr/>
          </p:nvSpPr>
          <p:spPr>
            <a:xfrm rot="5400000">
              <a:off x="4398186" y="1630392"/>
              <a:ext cx="34961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Pool</a:t>
              </a:r>
            </a:p>
          </p:txBody>
        </p:sp>
      </p:grpSp>
      <p:sp>
        <p:nvSpPr>
          <p:cNvPr id="477" name="TextBox 476">
            <a:extLst>
              <a:ext uri="{FF2B5EF4-FFF2-40B4-BE49-F238E27FC236}">
                <a16:creationId xmlns:a16="http://schemas.microsoft.com/office/drawing/2014/main" id="{8C4FDFD6-D306-F4B0-E81B-B10D04EE78C0}"/>
              </a:ext>
            </a:extLst>
          </p:cNvPr>
          <p:cNvSpPr txBox="1"/>
          <p:nvPr/>
        </p:nvSpPr>
        <p:spPr>
          <a:xfrm rot="16200000">
            <a:off x="13488587" y="3647790"/>
            <a:ext cx="2565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353535"/>
                </a:solidFill>
                <a:latin typeface="Trebuchet MS" panose="020B0603020202020204" pitchFamily="34" charset="0"/>
              </a:rPr>
              <a:t>Коннектор к Ф</a:t>
            </a:r>
            <a:r>
              <a:rPr lang="en-US" sz="2200" dirty="0">
                <a:solidFill>
                  <a:srgbClr val="353535"/>
                </a:solidFill>
                <a:latin typeface="Trebuchet MS" panose="020B0603020202020204" pitchFamily="34" charset="0"/>
              </a:rPr>
              <a:t>.</a:t>
            </a:r>
            <a:r>
              <a:rPr lang="ru-RU" sz="2200" dirty="0">
                <a:solidFill>
                  <a:srgbClr val="353535"/>
                </a:solidFill>
                <a:latin typeface="Trebuchet MS" panose="020B0603020202020204" pitchFamily="34" charset="0"/>
              </a:rPr>
              <a:t>ПД</a:t>
            </a:r>
            <a:endParaRPr lang="en-US" sz="2800" dirty="0"/>
          </a:p>
        </p:txBody>
      </p:sp>
      <p:sp>
        <p:nvSpPr>
          <p:cNvPr id="478" name="Rectangle 182">
            <a:extLst>
              <a:ext uri="{FF2B5EF4-FFF2-40B4-BE49-F238E27FC236}">
                <a16:creationId xmlns:a16="http://schemas.microsoft.com/office/drawing/2014/main" id="{8748157A-2DF9-F1C3-38C8-C23D2FA72FB4}"/>
              </a:ext>
            </a:extLst>
          </p:cNvPr>
          <p:cNvSpPr/>
          <p:nvPr/>
        </p:nvSpPr>
        <p:spPr>
          <a:xfrm>
            <a:off x="592179" y="1407193"/>
            <a:ext cx="5407930" cy="4542174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79" name="Группа 11">
            <a:extLst>
              <a:ext uri="{FF2B5EF4-FFF2-40B4-BE49-F238E27FC236}">
                <a16:creationId xmlns:a16="http://schemas.microsoft.com/office/drawing/2014/main" id="{CBD7C5F3-ECDE-D327-97D5-ED9764EF5AC6}"/>
              </a:ext>
            </a:extLst>
          </p:cNvPr>
          <p:cNvGrpSpPr/>
          <p:nvPr/>
        </p:nvGrpSpPr>
        <p:grpSpPr>
          <a:xfrm>
            <a:off x="1093246" y="2374974"/>
            <a:ext cx="1400232" cy="620696"/>
            <a:chOff x="7902151" y="5399843"/>
            <a:chExt cx="1052198" cy="467211"/>
          </a:xfrm>
        </p:grpSpPr>
        <p:sp>
          <p:nvSpPr>
            <p:cNvPr id="480" name="Прямоугольник 2">
              <a:extLst>
                <a:ext uri="{FF2B5EF4-FFF2-40B4-BE49-F238E27FC236}">
                  <a16:creationId xmlns:a16="http://schemas.microsoft.com/office/drawing/2014/main" id="{9099C035-A3A2-A6FE-B8CE-ED975A7666C5}"/>
                </a:ext>
              </a:extLst>
            </p:cNvPr>
            <p:cNvSpPr/>
            <p:nvPr/>
          </p:nvSpPr>
          <p:spPr>
            <a:xfrm>
              <a:off x="7902151" y="5399843"/>
              <a:ext cx="1052198" cy="412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3600" dirty="0"/>
            </a:p>
          </p:txBody>
        </p:sp>
        <p:pic>
          <p:nvPicPr>
            <p:cNvPr id="481" name="Picture 480">
              <a:extLst>
                <a:ext uri="{FF2B5EF4-FFF2-40B4-BE49-F238E27FC236}">
                  <a16:creationId xmlns:a16="http://schemas.microsoft.com/office/drawing/2014/main" id="{2976B4F3-EF97-DCB6-8E34-4E9136026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952" y="5407764"/>
              <a:ext cx="1000596" cy="45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2" name="Рисунок 22">
            <a:extLst>
              <a:ext uri="{FF2B5EF4-FFF2-40B4-BE49-F238E27FC236}">
                <a16:creationId xmlns:a16="http://schemas.microsoft.com/office/drawing/2014/main" id="{FFA552E0-241A-70AE-A65A-F68BC15BD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271" y="2980294"/>
            <a:ext cx="1972238" cy="262964"/>
          </a:xfrm>
          <a:prstGeom prst="rect">
            <a:avLst/>
          </a:prstGeom>
        </p:spPr>
      </p:pic>
      <p:pic>
        <p:nvPicPr>
          <p:cNvPr id="483" name="Рисунок 15">
            <a:extLst>
              <a:ext uri="{FF2B5EF4-FFF2-40B4-BE49-F238E27FC236}">
                <a16:creationId xmlns:a16="http://schemas.microsoft.com/office/drawing/2014/main" id="{7523E354-B8F9-97E4-3D26-931CE8580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90" y="1561563"/>
            <a:ext cx="2545792" cy="607518"/>
          </a:xfrm>
          <a:prstGeom prst="rect">
            <a:avLst/>
          </a:prstGeom>
        </p:spPr>
      </p:pic>
      <p:pic>
        <p:nvPicPr>
          <p:cNvPr id="484" name="Picture 483">
            <a:extLst>
              <a:ext uri="{FF2B5EF4-FFF2-40B4-BE49-F238E27FC236}">
                <a16:creationId xmlns:a16="http://schemas.microsoft.com/office/drawing/2014/main" id="{DF61B84D-DE31-9C43-6B48-D4941D5FF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" y="3610681"/>
            <a:ext cx="1422670" cy="3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5" name="Рисунок 19">
            <a:extLst>
              <a:ext uri="{FF2B5EF4-FFF2-40B4-BE49-F238E27FC236}">
                <a16:creationId xmlns:a16="http://schemas.microsoft.com/office/drawing/2014/main" id="{8FDFB88A-3954-2E89-9001-7EE82374BD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254" y="4064410"/>
            <a:ext cx="1972800" cy="263040"/>
          </a:xfrm>
          <a:prstGeom prst="rect">
            <a:avLst/>
          </a:prstGeom>
        </p:spPr>
      </p:pic>
      <p:pic>
        <p:nvPicPr>
          <p:cNvPr id="486" name="Picture 485">
            <a:extLst>
              <a:ext uri="{FF2B5EF4-FFF2-40B4-BE49-F238E27FC236}">
                <a16:creationId xmlns:a16="http://schemas.microsoft.com/office/drawing/2014/main" id="{240985CD-28D9-D5E2-25F8-857DAA1D7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39" y="4756460"/>
            <a:ext cx="1584994" cy="5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7" name="Рисунок 17">
            <a:extLst>
              <a:ext uri="{FF2B5EF4-FFF2-40B4-BE49-F238E27FC236}">
                <a16:creationId xmlns:a16="http://schemas.microsoft.com/office/drawing/2014/main" id="{FCD56353-025B-5E4E-D424-1814C56DE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4126" y="5292602"/>
            <a:ext cx="1972800" cy="263040"/>
          </a:xfrm>
          <a:prstGeom prst="rect">
            <a:avLst/>
          </a:prstGeom>
        </p:spPr>
      </p:pic>
      <p:pic>
        <p:nvPicPr>
          <p:cNvPr id="488" name="Picture 487">
            <a:extLst>
              <a:ext uri="{FF2B5EF4-FFF2-40B4-BE49-F238E27FC236}">
                <a16:creationId xmlns:a16="http://schemas.microsoft.com/office/drawing/2014/main" id="{61BDAD89-C594-8685-F0CC-1D324B0262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27" y="2304435"/>
            <a:ext cx="864910" cy="937870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5B617829-AE10-2CE3-7D58-372690603C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47" y="3412135"/>
            <a:ext cx="864910" cy="937870"/>
          </a:xfrm>
          <a:prstGeom prst="rect">
            <a:avLst/>
          </a:prstGeom>
        </p:spPr>
      </p:pic>
      <p:pic>
        <p:nvPicPr>
          <p:cNvPr id="490" name="Picture 489">
            <a:extLst>
              <a:ext uri="{FF2B5EF4-FFF2-40B4-BE49-F238E27FC236}">
                <a16:creationId xmlns:a16="http://schemas.microsoft.com/office/drawing/2014/main" id="{BB75B983-55ED-D3A8-2619-EBC5BB1D23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55" y="4613969"/>
            <a:ext cx="864910" cy="937870"/>
          </a:xfrm>
          <a:prstGeom prst="rect">
            <a:avLst/>
          </a:prstGeom>
        </p:spPr>
      </p:pic>
      <p:cxnSp>
        <p:nvCxnSpPr>
          <p:cNvPr id="491" name="Прямая со стрелкой 373">
            <a:extLst>
              <a:ext uri="{FF2B5EF4-FFF2-40B4-BE49-F238E27FC236}">
                <a16:creationId xmlns:a16="http://schemas.microsoft.com/office/drawing/2014/main" id="{A3639E1E-383B-70E4-8ECB-3982C2340CF9}"/>
              </a:ext>
            </a:extLst>
          </p:cNvPr>
          <p:cNvCxnSpPr>
            <a:cxnSpLocks/>
          </p:cNvCxnSpPr>
          <p:nvPr/>
        </p:nvCxnSpPr>
        <p:spPr>
          <a:xfrm>
            <a:off x="4479533" y="2691835"/>
            <a:ext cx="9452226" cy="30818"/>
          </a:xfrm>
          <a:prstGeom prst="straightConnector1">
            <a:avLst/>
          </a:prstGeom>
          <a:ln w="12700">
            <a:solidFill>
              <a:srgbClr val="FF417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Прямая со стрелкой 373">
            <a:extLst>
              <a:ext uri="{FF2B5EF4-FFF2-40B4-BE49-F238E27FC236}">
                <a16:creationId xmlns:a16="http://schemas.microsoft.com/office/drawing/2014/main" id="{62D2376D-B597-881A-516D-03A75460950A}"/>
              </a:ext>
            </a:extLst>
          </p:cNvPr>
          <p:cNvCxnSpPr>
            <a:cxnSpLocks/>
          </p:cNvCxnSpPr>
          <p:nvPr/>
        </p:nvCxnSpPr>
        <p:spPr>
          <a:xfrm>
            <a:off x="4494485" y="5026778"/>
            <a:ext cx="9550290" cy="7564"/>
          </a:xfrm>
          <a:prstGeom prst="straightConnector1">
            <a:avLst/>
          </a:prstGeom>
          <a:ln w="12700">
            <a:solidFill>
              <a:srgbClr val="FF417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Прямая со стрелкой 373">
            <a:extLst>
              <a:ext uri="{FF2B5EF4-FFF2-40B4-BE49-F238E27FC236}">
                <a16:creationId xmlns:a16="http://schemas.microsoft.com/office/drawing/2014/main" id="{7E0C7098-4588-3207-003B-CE88FB4870D6}"/>
              </a:ext>
            </a:extLst>
          </p:cNvPr>
          <p:cNvCxnSpPr>
            <a:cxnSpLocks/>
          </p:cNvCxnSpPr>
          <p:nvPr/>
        </p:nvCxnSpPr>
        <p:spPr>
          <a:xfrm>
            <a:off x="4479533" y="3852818"/>
            <a:ext cx="9513870" cy="20540"/>
          </a:xfrm>
          <a:prstGeom prst="straightConnector1">
            <a:avLst/>
          </a:prstGeom>
          <a:ln w="12700">
            <a:solidFill>
              <a:srgbClr val="FF417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4" name="Picture 493">
            <a:extLst>
              <a:ext uri="{FF2B5EF4-FFF2-40B4-BE49-F238E27FC236}">
                <a16:creationId xmlns:a16="http://schemas.microsoft.com/office/drawing/2014/main" id="{FE84806C-E2E2-654B-D2A3-55288776DF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43709" y="2354944"/>
            <a:ext cx="2162986" cy="2696800"/>
          </a:xfrm>
          <a:prstGeom prst="rect">
            <a:avLst/>
          </a:prstGeom>
        </p:spPr>
      </p:pic>
      <p:pic>
        <p:nvPicPr>
          <p:cNvPr id="495" name="Picture 494">
            <a:extLst>
              <a:ext uri="{FF2B5EF4-FFF2-40B4-BE49-F238E27FC236}">
                <a16:creationId xmlns:a16="http://schemas.microsoft.com/office/drawing/2014/main" id="{511418A3-8A9E-D975-E1DB-7E87A1641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49" y="6722155"/>
            <a:ext cx="767858" cy="775774"/>
          </a:xfrm>
          <a:prstGeom prst="rect">
            <a:avLst/>
          </a:prstGeom>
        </p:spPr>
      </p:pic>
      <p:cxnSp>
        <p:nvCxnSpPr>
          <p:cNvPr id="496" name="Прямая со стрелкой 130">
            <a:extLst>
              <a:ext uri="{FF2B5EF4-FFF2-40B4-BE49-F238E27FC236}">
                <a16:creationId xmlns:a16="http://schemas.microsoft.com/office/drawing/2014/main" id="{D64BB021-88EB-F474-FFB2-1396A80104E2}"/>
              </a:ext>
            </a:extLst>
          </p:cNvPr>
          <p:cNvCxnSpPr>
            <a:cxnSpLocks/>
          </p:cNvCxnSpPr>
          <p:nvPr/>
        </p:nvCxnSpPr>
        <p:spPr>
          <a:xfrm>
            <a:off x="15705745" y="6120881"/>
            <a:ext cx="3446" cy="536774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2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Заголовок 2">
            <a:extLst>
              <a:ext uri="{FF2B5EF4-FFF2-40B4-BE49-F238E27FC236}">
                <a16:creationId xmlns:a16="http://schemas.microsoft.com/office/drawing/2014/main" id="{9EA4502B-8FF7-40A0-8433-0F6E73B9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7" y="72853"/>
            <a:ext cx="19388578" cy="2270434"/>
          </a:xfrm>
        </p:spPr>
        <p:txBody>
          <a:bodyPr>
            <a:noAutofit/>
          </a:bodyPr>
          <a:lstStyle/>
          <a:p>
            <a:pPr>
              <a:buSzPts val="5200"/>
            </a:pPr>
            <a:r>
              <a:rPr lang="ru-RU" sz="4500" b="1" dirty="0">
                <a:solidFill>
                  <a:srgbClr val="1241D8"/>
                </a:solidFill>
                <a:latin typeface="Raleway"/>
                <a:cs typeface="Arial"/>
              </a:rPr>
              <a:t>Ф</a:t>
            </a:r>
            <a:r>
              <a:rPr lang="en-US" sz="4500" b="1" dirty="0">
                <a:solidFill>
                  <a:srgbClr val="1241D8"/>
                </a:solidFill>
                <a:latin typeface="Raleway"/>
                <a:cs typeface="Arial"/>
              </a:rPr>
              <a:t>.</a:t>
            </a:r>
            <a:r>
              <a:rPr lang="ru-RU" sz="4500" b="1" dirty="0">
                <a:solidFill>
                  <a:srgbClr val="1241D8"/>
                </a:solidFill>
                <a:latin typeface="Raleway"/>
                <a:cs typeface="Arial"/>
              </a:rPr>
              <a:t>Платформа Данных</a:t>
            </a:r>
            <a:r>
              <a:rPr lang="en-US" sz="4500" b="1" dirty="0">
                <a:solidFill>
                  <a:srgbClr val="1241D8"/>
                </a:solidFill>
                <a:latin typeface="Raleway"/>
                <a:cs typeface="Arial"/>
              </a:rPr>
              <a:t>: Information Lifecycle Management</a:t>
            </a:r>
            <a:endParaRPr lang="ru-RU" sz="4500" b="1" dirty="0">
              <a:solidFill>
                <a:srgbClr val="1241D8"/>
              </a:solidFill>
              <a:latin typeface="Raleway"/>
              <a:cs typeface="Arial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41883993-0EFB-6CB9-B355-883FBC1C98EA}"/>
              </a:ext>
            </a:extLst>
          </p:cNvPr>
          <p:cNvSpPr txBox="1">
            <a:spLocks/>
          </p:cNvSpPr>
          <p:nvPr/>
        </p:nvSpPr>
        <p:spPr>
          <a:xfrm>
            <a:off x="215718" y="872203"/>
            <a:ext cx="18051736" cy="791418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dirty="0">
                <a:solidFill>
                  <a:schemeClr val="dk1"/>
                </a:solidFill>
                <a:latin typeface="Raleway Medium"/>
              </a:rPr>
              <a:t>Автоматическое перемещение данных на основе температурной карты</a:t>
            </a:r>
          </a:p>
        </p:txBody>
      </p:sp>
      <p:sp>
        <p:nvSpPr>
          <p:cNvPr id="9" name="AutoShape 50">
            <a:extLst>
              <a:ext uri="{FF2B5EF4-FFF2-40B4-BE49-F238E27FC236}">
                <a16:creationId xmlns:a16="http://schemas.microsoft.com/office/drawing/2014/main" id="{83028BB6-964C-1FC4-54DC-BBE69056C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0927" y="8160765"/>
            <a:ext cx="3444874" cy="1339850"/>
          </a:xfrm>
          <a:custGeom>
            <a:avLst/>
            <a:gdLst>
              <a:gd name="T0" fmla="*/ 0 w 4872295"/>
              <a:gd name="T1" fmla="*/ 0 h 2585394"/>
              <a:gd name="T2" fmla="*/ 65020 w 4872295"/>
              <a:gd name="T3" fmla="*/ 0 h 2585394"/>
              <a:gd name="T4" fmla="*/ 76147 w 4872295"/>
              <a:gd name="T5" fmla="*/ 5837 h 2585394"/>
              <a:gd name="T6" fmla="*/ 65020 w 4872295"/>
              <a:gd name="T7" fmla="*/ 11674 h 2585394"/>
              <a:gd name="T8" fmla="*/ 0 w 4872295"/>
              <a:gd name="T9" fmla="*/ 11674 h 25853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2295"/>
              <a:gd name="T16" fmla="*/ 0 h 2585394"/>
              <a:gd name="T17" fmla="*/ 4872295 w 4872295"/>
              <a:gd name="T18" fmla="*/ 2585394 h 25853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2295" h="2585394">
                <a:moveTo>
                  <a:pt x="0" y="0"/>
                </a:moveTo>
                <a:lnTo>
                  <a:pt x="4160329" y="0"/>
                </a:lnTo>
                <a:lnTo>
                  <a:pt x="4872295" y="1292697"/>
                </a:lnTo>
                <a:lnTo>
                  <a:pt x="4160329" y="2585394"/>
                </a:lnTo>
                <a:lnTo>
                  <a:pt x="0" y="2585394"/>
                </a:lnTo>
                <a:close/>
              </a:path>
            </a:pathLst>
          </a:cu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AutoShape 50">
            <a:extLst>
              <a:ext uri="{FF2B5EF4-FFF2-40B4-BE49-F238E27FC236}">
                <a16:creationId xmlns:a16="http://schemas.microsoft.com/office/drawing/2014/main" id="{1BA827D2-5267-C16D-8A4D-01313FF54E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84651" y="8173464"/>
            <a:ext cx="4946650" cy="1343024"/>
          </a:xfrm>
          <a:prstGeom prst="chevron">
            <a:avLst>
              <a:gd name="adj" fmla="val 36455"/>
            </a:avLst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E96CB717-CC37-202C-3BF5-F984D04EB3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01100" y="8157589"/>
            <a:ext cx="5019676" cy="1343026"/>
          </a:xfrm>
          <a:prstGeom prst="chevron">
            <a:avLst>
              <a:gd name="adj" fmla="val 36800"/>
            </a:avLst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5" name="AutoShape 101">
            <a:extLst>
              <a:ext uri="{FF2B5EF4-FFF2-40B4-BE49-F238E27FC236}">
                <a16:creationId xmlns:a16="http://schemas.microsoft.com/office/drawing/2014/main" id="{ED257FC8-9272-04FA-BE66-CD25890BA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299" y="5320112"/>
            <a:ext cx="1603374" cy="765176"/>
          </a:xfrm>
          <a:prstGeom prst="rightArrow">
            <a:avLst>
              <a:gd name="adj1" fmla="val 52694"/>
              <a:gd name="adj2" fmla="val 33760"/>
            </a:avLst>
          </a:prstGeom>
          <a:gradFill rotWithShape="0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180976" tIns="88900" rIns="180976" bIns="88900" anchor="ctr"/>
          <a:lstStyle/>
          <a:p>
            <a:pPr>
              <a:spcBef>
                <a:spcPct val="50000"/>
              </a:spcBef>
            </a:pPr>
            <a:endParaRPr lang="en-GB" sz="4800" dirty="0"/>
          </a:p>
        </p:txBody>
      </p:sp>
      <p:sp>
        <p:nvSpPr>
          <p:cNvPr id="16" name="AutoShape 102">
            <a:extLst>
              <a:ext uri="{FF2B5EF4-FFF2-40B4-BE49-F238E27FC236}">
                <a16:creationId xmlns:a16="http://schemas.microsoft.com/office/drawing/2014/main" id="{D6A7789E-8EE2-EF9A-EB6D-8381FFCA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845" y="5318849"/>
            <a:ext cx="817974" cy="765174"/>
          </a:xfrm>
          <a:prstGeom prst="rightArrow">
            <a:avLst>
              <a:gd name="adj1" fmla="val 52694"/>
              <a:gd name="adj2" fmla="val 21715"/>
            </a:avLst>
          </a:prstGeom>
          <a:gradFill rotWithShape="0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180976" tIns="88900" rIns="180976" bIns="88900" anchor="ctr"/>
          <a:lstStyle/>
          <a:p>
            <a:pPr>
              <a:spcBef>
                <a:spcPct val="50000"/>
              </a:spcBef>
            </a:pPr>
            <a:endParaRPr lang="en-GB" sz="4800" dirty="0"/>
          </a:p>
        </p:txBody>
      </p:sp>
      <p:sp>
        <p:nvSpPr>
          <p:cNvPr id="17" name="Text Box 121">
            <a:extLst>
              <a:ext uri="{FF2B5EF4-FFF2-40B4-BE49-F238E27FC236}">
                <a16:creationId xmlns:a16="http://schemas.microsoft.com/office/drawing/2014/main" id="{F34E9B7E-05AC-D059-4F6A-9C826BD6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7" y="7474965"/>
            <a:ext cx="4124847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b="1" dirty="0"/>
              <a:t>Текущий квартал</a:t>
            </a:r>
            <a:endParaRPr lang="en-US" sz="3600" b="1" dirty="0"/>
          </a:p>
        </p:txBody>
      </p:sp>
      <p:sp>
        <p:nvSpPr>
          <p:cNvPr id="18" name="Text Box 122">
            <a:extLst>
              <a:ext uri="{FF2B5EF4-FFF2-40B4-BE49-F238E27FC236}">
                <a16:creationId xmlns:a16="http://schemas.microsoft.com/office/drawing/2014/main" id="{97D0E799-BECC-E582-7F92-5AB941D0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367" y="7448995"/>
            <a:ext cx="3063659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b="1" dirty="0"/>
              <a:t>Текущий год</a:t>
            </a:r>
            <a:endParaRPr lang="en-US" sz="3600" b="1" dirty="0"/>
          </a:p>
        </p:txBody>
      </p:sp>
      <p:sp>
        <p:nvSpPr>
          <p:cNvPr id="19" name="Text Box 123">
            <a:extLst>
              <a:ext uri="{FF2B5EF4-FFF2-40B4-BE49-F238E27FC236}">
                <a16:creationId xmlns:a16="http://schemas.microsoft.com/office/drawing/2014/main" id="{7DA116FD-43A0-E463-394F-42EB5732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096" y="7440675"/>
            <a:ext cx="4512774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b="1" dirty="0"/>
              <a:t>Предыдущие годы</a:t>
            </a:r>
            <a:endParaRPr lang="en-US" sz="3600" b="1" dirty="0"/>
          </a:p>
        </p:txBody>
      </p:sp>
      <p:grpSp>
        <p:nvGrpSpPr>
          <p:cNvPr id="20" name="Group 58">
            <a:extLst>
              <a:ext uri="{FF2B5EF4-FFF2-40B4-BE49-F238E27FC236}">
                <a16:creationId xmlns:a16="http://schemas.microsoft.com/office/drawing/2014/main" id="{BEB992A9-6012-AC11-7618-86C5D25CB00C}"/>
              </a:ext>
            </a:extLst>
          </p:cNvPr>
          <p:cNvGrpSpPr>
            <a:grpSpLocks/>
          </p:cNvGrpSpPr>
          <p:nvPr/>
        </p:nvGrpSpPr>
        <p:grpSpPr bwMode="auto">
          <a:xfrm>
            <a:off x="6571276" y="1954973"/>
            <a:ext cx="1419224" cy="1882774"/>
            <a:chOff x="3276600" y="1295400"/>
            <a:chExt cx="762548" cy="1048710"/>
          </a:xfrm>
        </p:grpSpPr>
        <p:pic>
          <p:nvPicPr>
            <p:cNvPr id="21" name="Picture 127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B651CA64-5273-177E-0F41-1C371E6CC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1371600"/>
              <a:ext cx="381548" cy="66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8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3D02F54C-99D5-6383-5C30-0901C8191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1295400"/>
              <a:ext cx="381548" cy="66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9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8AB5A30E-701F-86A8-05C1-FFA79150B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1600200"/>
              <a:ext cx="381548" cy="66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30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9064D569-A0E1-AF35-3F30-0C1FDE4E6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1676400"/>
              <a:ext cx="381548" cy="66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57">
            <a:extLst>
              <a:ext uri="{FF2B5EF4-FFF2-40B4-BE49-F238E27FC236}">
                <a16:creationId xmlns:a16="http://schemas.microsoft.com/office/drawing/2014/main" id="{C1FF1943-D906-18C8-A9D6-D69D75DC77A4}"/>
              </a:ext>
            </a:extLst>
          </p:cNvPr>
          <p:cNvGrpSpPr>
            <a:grpSpLocks/>
          </p:cNvGrpSpPr>
          <p:nvPr/>
        </p:nvGrpSpPr>
        <p:grpSpPr bwMode="auto">
          <a:xfrm>
            <a:off x="1964787" y="1738919"/>
            <a:ext cx="2603062" cy="2254726"/>
            <a:chOff x="838200" y="1219200"/>
            <a:chExt cx="1860550" cy="1941513"/>
          </a:xfrm>
        </p:grpSpPr>
        <p:pic>
          <p:nvPicPr>
            <p:cNvPr id="29" name="Picture 118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223A7BE1-2491-9252-4C65-42934A16E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2192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10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C74E54FE-C490-2997-A56A-32E7820C9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3716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34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62E8794E-60F3-D795-80DE-8BD3F9B80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13716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4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3B7E49A9-6598-D503-F875-E9A4864EC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4478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05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F9236306-65A9-C20A-E897-32EB98202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3716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06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DC3BCE32-7B7C-0184-7314-0363970AA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6002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07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C38B0204-872B-1AC5-FE1E-83CA88FC8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5240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08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05B89918-E769-8460-10F9-1ADE97D7E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6764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9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0689B8B9-A8F1-C4AB-101B-0C348169E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8288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11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D0C3CEC3-79FD-7C31-1503-F2D8E889B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812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12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C088649E-8520-84D7-B470-39C288352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19812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13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06613DF0-ADE4-BE10-38D3-CF3ED33E7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19812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14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671A002E-98CA-90AE-1D84-8E12419FF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16764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15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F00F08C8-0D3A-97B2-1A24-98FFE9A41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21336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16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FF624482-8724-BB43-71FE-125EFEBFA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22860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17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BDB21A2D-D4AA-2B5D-BDC5-C11A8EC5B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19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129DEAFE-5D6E-A5BB-25AF-1A5B9BA85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0574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20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DBC8858F-5020-78CA-6135-6427C7BE9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22860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31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CC757C3A-8D9E-1D18-7F37-C5C029708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0" y="18288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32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6D58E416-E2EF-42BF-8F82-149BD6E08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9812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33" descr="crm.gif                                                        00013781Mac HD                         B90A631B:">
              <a:extLst>
                <a:ext uri="{FF2B5EF4-FFF2-40B4-BE49-F238E27FC236}">
                  <a16:creationId xmlns:a16="http://schemas.microsoft.com/office/drawing/2014/main" id="{AB11DED6-284C-3384-EDE2-31DF6B37C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2209800"/>
              <a:ext cx="4127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Picture 135" descr="crm.gif                                                        00013781Mac HD                         B90A631B:">
            <a:extLst>
              <a:ext uri="{FF2B5EF4-FFF2-40B4-BE49-F238E27FC236}">
                <a16:creationId xmlns:a16="http://schemas.microsoft.com/office/drawing/2014/main" id="{4075C097-EDA8-A0C1-A559-0B8D5CD9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9530" y="2174947"/>
            <a:ext cx="833372" cy="14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136">
            <a:extLst>
              <a:ext uri="{FF2B5EF4-FFF2-40B4-BE49-F238E27FC236}">
                <a16:creationId xmlns:a16="http://schemas.microsoft.com/office/drawing/2014/main" id="{ECD9A89A-AE10-3058-BA6F-F0370E5D1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1797" y="3927682"/>
            <a:ext cx="10502" cy="85386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2" name="Line 137">
            <a:extLst>
              <a:ext uri="{FF2B5EF4-FFF2-40B4-BE49-F238E27FC236}">
                <a16:creationId xmlns:a16="http://schemas.microsoft.com/office/drawing/2014/main" id="{378A4F16-3110-A968-4DFA-B40868896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6297" y="3842535"/>
            <a:ext cx="8730" cy="9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54" name="TextBox 57">
            <a:extLst>
              <a:ext uri="{FF2B5EF4-FFF2-40B4-BE49-F238E27FC236}">
                <a16:creationId xmlns:a16="http://schemas.microsoft.com/office/drawing/2014/main" id="{A7B6983C-9D44-B288-642C-0C0FC3AB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024" y="2473794"/>
            <a:ext cx="1550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OLTP</a:t>
            </a:r>
          </a:p>
        </p:txBody>
      </p:sp>
      <p:sp>
        <p:nvSpPr>
          <p:cNvPr id="55" name="TextBox 58">
            <a:extLst>
              <a:ext uri="{FF2B5EF4-FFF2-40B4-BE49-F238E27FC236}">
                <a16:creationId xmlns:a16="http://schemas.microsoft.com/office/drawing/2014/main" id="{A0EF170E-9DAE-B0F6-2D48-A5E4CF36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950" y="2427835"/>
            <a:ext cx="3484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Отчетность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" name="TextBox 59">
            <a:extLst>
              <a:ext uri="{FF2B5EF4-FFF2-40B4-BE49-F238E27FC236}">
                <a16:creationId xmlns:a16="http://schemas.microsoft.com/office/drawing/2014/main" id="{667858F3-6A5A-33B4-45FC-2398A154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331" y="2325487"/>
            <a:ext cx="3138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Архивные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данные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8" name="Group 144">
            <a:extLst>
              <a:ext uri="{FF2B5EF4-FFF2-40B4-BE49-F238E27FC236}">
                <a16:creationId xmlns:a16="http://schemas.microsoft.com/office/drawing/2014/main" id="{5EB33587-DB4F-5CA8-3EA5-29ED8CDE76EF}"/>
              </a:ext>
            </a:extLst>
          </p:cNvPr>
          <p:cNvGrpSpPr>
            <a:grpSpLocks/>
          </p:cNvGrpSpPr>
          <p:nvPr/>
        </p:nvGrpSpPr>
        <p:grpSpPr bwMode="auto">
          <a:xfrm>
            <a:off x="1168400" y="8243315"/>
            <a:ext cx="9007476" cy="1127125"/>
            <a:chOff x="660" y="3084"/>
            <a:chExt cx="2837" cy="355"/>
          </a:xfrm>
        </p:grpSpPr>
        <p:sp>
          <p:nvSpPr>
            <p:cNvPr id="59" name="Text Box 7">
              <a:extLst>
                <a:ext uri="{FF2B5EF4-FFF2-40B4-BE49-F238E27FC236}">
                  <a16:creationId xmlns:a16="http://schemas.microsoft.com/office/drawing/2014/main" id="{1738901F-9EEC-B6C7-1BCF-00BDB9E6F0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0" y="3086"/>
              <a:ext cx="1152" cy="30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Row Store </a:t>
              </a:r>
            </a:p>
            <a:p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для 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OLTP</a:t>
              </a:r>
            </a:p>
          </p:txBody>
        </p:sp>
        <p:sp>
          <p:nvSpPr>
            <p:cNvPr id="60" name="Text Box 8">
              <a:extLst>
                <a:ext uri="{FF2B5EF4-FFF2-40B4-BE49-F238E27FC236}">
                  <a16:creationId xmlns:a16="http://schemas.microsoft.com/office/drawing/2014/main" id="{6F520582-8A39-0E90-33FC-12C931C896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1" y="3084"/>
              <a:ext cx="1696" cy="35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Compressed 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Column Store</a:t>
              </a:r>
            </a:p>
            <a:p>
              <a:pPr>
                <a:lnSpc>
                  <a:spcPct val="80000"/>
                </a:lnSpc>
              </a:pPr>
              <a:r>
                <a:rPr lang="ru-RU" sz="2800" dirty="0">
                  <a:solidFill>
                    <a:schemeClr val="bg1"/>
                  </a:solidFill>
                </a:rPr>
                <a:t>для аналитики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TextBox 57">
            <a:extLst>
              <a:ext uri="{FF2B5EF4-FFF2-40B4-BE49-F238E27FC236}">
                <a16:creationId xmlns:a16="http://schemas.microsoft.com/office/drawing/2014/main" id="{EF580B72-6922-4120-991A-9FD9DAD0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324" y="4705013"/>
            <a:ext cx="1856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10x </a:t>
            </a:r>
            <a:r>
              <a:rPr lang="ru-RU" sz="2400" b="1" dirty="0"/>
              <a:t>сжатие</a:t>
            </a:r>
            <a:endParaRPr lang="en-US" sz="2400" b="1" dirty="0"/>
          </a:p>
        </p:txBody>
      </p:sp>
      <p:sp>
        <p:nvSpPr>
          <p:cNvPr id="214" name="Line 137">
            <a:extLst>
              <a:ext uri="{FF2B5EF4-FFF2-40B4-BE49-F238E27FC236}">
                <a16:creationId xmlns:a16="http://schemas.microsoft.com/office/drawing/2014/main" id="{2D03487D-2D12-E9D8-6ED1-0CF82A476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84114" y="3826839"/>
            <a:ext cx="12436" cy="10372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215" name="TextBox 57">
            <a:extLst>
              <a:ext uri="{FF2B5EF4-FFF2-40B4-BE49-F238E27FC236}">
                <a16:creationId xmlns:a16="http://schemas.microsoft.com/office/drawing/2014/main" id="{07C6CF6F-EB96-F00B-A3B2-D89C1BF5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058" y="4694269"/>
            <a:ext cx="1856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15x </a:t>
            </a:r>
            <a:r>
              <a:rPr lang="ru-RU" sz="2400" b="1" dirty="0"/>
              <a:t>сжатие</a:t>
            </a:r>
            <a:endParaRPr lang="en-US" sz="2400" b="1" dirty="0"/>
          </a:p>
        </p:txBody>
      </p:sp>
      <p:sp>
        <p:nvSpPr>
          <p:cNvPr id="216" name="Text Box 8">
            <a:extLst>
              <a:ext uri="{FF2B5EF4-FFF2-40B4-BE49-F238E27FC236}">
                <a16:creationId xmlns:a16="http://schemas.microsoft.com/office/drawing/2014/main" id="{237BB8EE-17C5-226B-121B-916D614650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94800" y="8243517"/>
            <a:ext cx="4480560" cy="11264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Archive Compressed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Column Store </a:t>
            </a:r>
            <a:r>
              <a:rPr lang="ru-RU" sz="2800" dirty="0">
                <a:solidFill>
                  <a:schemeClr val="bg1"/>
                </a:solidFill>
              </a:rPr>
              <a:t>с максимальным сжатием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0" name="Rectangle 182">
            <a:extLst>
              <a:ext uri="{FF2B5EF4-FFF2-40B4-BE49-F238E27FC236}">
                <a16:creationId xmlns:a16="http://schemas.microsoft.com/office/drawing/2014/main" id="{E0D58BA3-BD56-9D87-38E7-1B8213E5DB3D}"/>
              </a:ext>
            </a:extLst>
          </p:cNvPr>
          <p:cNvSpPr/>
          <p:nvPr/>
        </p:nvSpPr>
        <p:spPr>
          <a:xfrm>
            <a:off x="14134438" y="2470765"/>
            <a:ext cx="3728836" cy="5753674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1" name="Google Shape;520;p44">
            <a:extLst>
              <a:ext uri="{FF2B5EF4-FFF2-40B4-BE49-F238E27FC236}">
                <a16:creationId xmlns:a16="http://schemas.microsoft.com/office/drawing/2014/main" id="{39853344-3D50-612C-D17B-8937B70801C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98566" y="2545327"/>
            <a:ext cx="3064384" cy="7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BB068537-BB79-9CC1-9127-DD9B588FD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783" y="8890001"/>
            <a:ext cx="767858" cy="775774"/>
          </a:xfrm>
          <a:prstGeom prst="rect">
            <a:avLst/>
          </a:prstGeom>
        </p:spPr>
      </p:pic>
      <p:cxnSp>
        <p:nvCxnSpPr>
          <p:cNvPr id="223" name="Прямая со стрелкой 130">
            <a:extLst>
              <a:ext uri="{FF2B5EF4-FFF2-40B4-BE49-F238E27FC236}">
                <a16:creationId xmlns:a16="http://schemas.microsoft.com/office/drawing/2014/main" id="{BB96A27D-CC10-9881-2BDD-776CB1017CC6}"/>
              </a:ext>
            </a:extLst>
          </p:cNvPr>
          <p:cNvCxnSpPr>
            <a:cxnSpLocks/>
          </p:cNvCxnSpPr>
          <p:nvPr/>
        </p:nvCxnSpPr>
        <p:spPr>
          <a:xfrm>
            <a:off x="16126979" y="8288727"/>
            <a:ext cx="3446" cy="536774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440654E1-50B7-BDEA-826D-B1FBB5777B14}"/>
              </a:ext>
            </a:extLst>
          </p:cNvPr>
          <p:cNvSpPr txBox="1"/>
          <p:nvPr/>
        </p:nvSpPr>
        <p:spPr>
          <a:xfrm>
            <a:off x="14082522" y="3532953"/>
            <a:ext cx="4184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566">
              <a:buClrTx/>
              <a:buFont typeface="Arial" panose="020B0604020202020204" pitchFamily="34" charset="0"/>
              <a:buChar char="•"/>
              <a:defRPr/>
            </a:pP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Определение </a:t>
            </a:r>
          </a:p>
          <a:p>
            <a:pPr defTabSz="1371566">
              <a:buClrTx/>
              <a:defRPr/>
            </a:pP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        </a:t>
            </a:r>
            <a:r>
              <a:rPr lang="en-US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ILM</a:t>
            </a: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-политик</a:t>
            </a:r>
          </a:p>
          <a:p>
            <a:pPr defTabSz="1371566">
              <a:buClrTx/>
              <a:defRPr/>
            </a:pPr>
            <a:endParaRPr lang="ru-RU" sz="2400" kern="1200" dirty="0">
              <a:solidFill>
                <a:srgbClr val="A7A7A7">
                  <a:lumMod val="25000"/>
                </a:srgbClr>
              </a:solidFill>
              <a:latin typeface="Calibri" panose="020F0502020204030204"/>
              <a:ea typeface="Source Sans Pro Light" panose="020B0403030403020204" pitchFamily="34" charset="0"/>
              <a:cs typeface="Segoe UI Light" panose="020B0502040204020203" pitchFamily="34" charset="0"/>
            </a:endParaRPr>
          </a:p>
          <a:p>
            <a:pPr marL="342900" indent="-342900" defTabSz="1371566">
              <a:buClrTx/>
              <a:buFont typeface="Arial" panose="020B0604020202020204" pitchFamily="34" charset="0"/>
              <a:buChar char="•"/>
              <a:defRPr/>
            </a:pP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Выполнение </a:t>
            </a:r>
          </a:p>
          <a:p>
            <a:pPr defTabSz="1371566">
              <a:buClrTx/>
              <a:defRPr/>
            </a:pP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        </a:t>
            </a:r>
            <a:r>
              <a:rPr lang="en-US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ILM</a:t>
            </a: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-политик на основе </a:t>
            </a:r>
          </a:p>
          <a:p>
            <a:pPr defTabSz="1371566">
              <a:buClrTx/>
              <a:defRPr/>
            </a:pP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        </a:t>
            </a:r>
            <a:r>
              <a:rPr lang="en-US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HetMap</a:t>
            </a:r>
            <a:endParaRPr lang="ru-RU" sz="2400" kern="1200" dirty="0">
              <a:solidFill>
                <a:srgbClr val="A7A7A7">
                  <a:lumMod val="25000"/>
                </a:srgbClr>
              </a:solidFill>
              <a:latin typeface="Calibri" panose="020F0502020204030204"/>
              <a:ea typeface="Source Sans Pro Light" panose="020B0403030403020204" pitchFamily="34" charset="0"/>
              <a:cs typeface="Segoe UI Light" panose="020B0502040204020203" pitchFamily="34" charset="0"/>
            </a:endParaRPr>
          </a:p>
          <a:p>
            <a:pPr defTabSz="1371566">
              <a:buClrTx/>
              <a:defRPr/>
            </a:pPr>
            <a:endParaRPr lang="ru-RU" sz="2400" kern="1200" dirty="0">
              <a:solidFill>
                <a:srgbClr val="A7A7A7">
                  <a:lumMod val="25000"/>
                </a:srgbClr>
              </a:solidFill>
              <a:latin typeface="Calibri" panose="020F0502020204030204"/>
              <a:ea typeface="Source Sans Pro Light" panose="020B0403030403020204" pitchFamily="34" charset="0"/>
              <a:cs typeface="Segoe UI Light" panose="020B0502040204020203" pitchFamily="34" charset="0"/>
            </a:endParaRPr>
          </a:p>
          <a:p>
            <a:pPr marL="342900" indent="-342900" defTabSz="1371566">
              <a:buClrTx/>
              <a:buFont typeface="Arial" panose="020B0604020202020204" pitchFamily="34" charset="0"/>
              <a:buChar char="•"/>
              <a:defRPr/>
            </a:pP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Управление и </a:t>
            </a:r>
          </a:p>
          <a:p>
            <a:pPr defTabSz="1371566">
              <a:buClrTx/>
              <a:defRPr/>
            </a:pPr>
            <a:r>
              <a:rPr lang="ru-RU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        мониторинг </a:t>
            </a:r>
            <a:r>
              <a:rPr lang="en-US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rPr>
              <a:t>ILM</a:t>
            </a:r>
            <a:endParaRPr lang="ru-RU" sz="2400" kern="1200" dirty="0">
              <a:solidFill>
                <a:srgbClr val="A7A7A7">
                  <a:lumMod val="25000"/>
                </a:srgbClr>
              </a:solidFill>
              <a:latin typeface="Calibri" panose="020F0502020204030204"/>
              <a:ea typeface="Source Sans Pro Light" panose="020B0403030403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228" name="Picture 6">
            <a:extLst>
              <a:ext uri="{FF2B5EF4-FFF2-40B4-BE49-F238E27FC236}">
                <a16:creationId xmlns:a16="http://schemas.microsoft.com/office/drawing/2014/main" id="{621ADC2F-1EE4-1C90-C8A5-2683D9F7E3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47" y="5035051"/>
            <a:ext cx="1557722" cy="1557722"/>
          </a:xfrm>
          <a:prstGeom prst="rect">
            <a:avLst/>
          </a:prstGeom>
        </p:spPr>
      </p:pic>
      <p:pic>
        <p:nvPicPr>
          <p:cNvPr id="229" name="Picture 6">
            <a:extLst>
              <a:ext uri="{FF2B5EF4-FFF2-40B4-BE49-F238E27FC236}">
                <a16:creationId xmlns:a16="http://schemas.microsoft.com/office/drawing/2014/main" id="{821AC96B-6E85-6D47-566B-A135F5F763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89" y="5102613"/>
            <a:ext cx="1557722" cy="1557722"/>
          </a:xfrm>
          <a:prstGeom prst="rect">
            <a:avLst/>
          </a:prstGeom>
        </p:spPr>
      </p:pic>
      <p:pic>
        <p:nvPicPr>
          <p:cNvPr id="232" name="Picture 6">
            <a:extLst>
              <a:ext uri="{FF2B5EF4-FFF2-40B4-BE49-F238E27FC236}">
                <a16:creationId xmlns:a16="http://schemas.microsoft.com/office/drawing/2014/main" id="{F04626A8-6F8A-5970-21FB-F4AB66EC8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49" y="5056711"/>
            <a:ext cx="1557722" cy="1557722"/>
          </a:xfrm>
          <a:prstGeom prst="rect">
            <a:avLst/>
          </a:prstGeom>
        </p:spPr>
      </p:pic>
      <p:sp>
        <p:nvSpPr>
          <p:cNvPr id="234" name="Rectangle 182">
            <a:extLst>
              <a:ext uri="{FF2B5EF4-FFF2-40B4-BE49-F238E27FC236}">
                <a16:creationId xmlns:a16="http://schemas.microsoft.com/office/drawing/2014/main" id="{5D652C7D-9F35-9456-7368-4A68EA9108DB}"/>
              </a:ext>
            </a:extLst>
          </p:cNvPr>
          <p:cNvSpPr/>
          <p:nvPr/>
        </p:nvSpPr>
        <p:spPr>
          <a:xfrm>
            <a:off x="583702" y="4130883"/>
            <a:ext cx="12988460" cy="3241250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A057357-1BCA-41CF-A657-AEB4634F7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43" y="4210160"/>
            <a:ext cx="3681062" cy="87843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31F6B08-A11F-458B-9540-4DD677884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4178" y="6773007"/>
            <a:ext cx="2629364" cy="35058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429DA53-E45D-4A27-BE25-A21652347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484" y="6758222"/>
            <a:ext cx="2484360" cy="331248"/>
          </a:xfrm>
          <a:prstGeom prst="rect">
            <a:avLst/>
          </a:prstGeom>
        </p:spPr>
      </p:pic>
      <p:cxnSp>
        <p:nvCxnSpPr>
          <p:cNvPr id="69" name="Прямая со стрелкой 381">
            <a:extLst>
              <a:ext uri="{FF2B5EF4-FFF2-40B4-BE49-F238E27FC236}">
                <a16:creationId xmlns:a16="http://schemas.microsoft.com/office/drawing/2014/main" id="{3C69B6D3-C9D1-42AA-A853-8FF7C1B30D12}"/>
              </a:ext>
            </a:extLst>
          </p:cNvPr>
          <p:cNvCxnSpPr>
            <a:cxnSpLocks/>
          </p:cNvCxnSpPr>
          <p:nvPr/>
        </p:nvCxnSpPr>
        <p:spPr>
          <a:xfrm flipH="1">
            <a:off x="13503363" y="5427422"/>
            <a:ext cx="610494" cy="0"/>
          </a:xfrm>
          <a:prstGeom prst="straightConnector1">
            <a:avLst/>
          </a:prstGeom>
          <a:ln w="25400">
            <a:solidFill>
              <a:srgbClr val="FF417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>
            <a:extLst>
              <a:ext uri="{FF2B5EF4-FFF2-40B4-BE49-F238E27FC236}">
                <a16:creationId xmlns:a16="http://schemas.microsoft.com/office/drawing/2014/main" id="{B7DAF0EF-7E84-BBBD-EE82-370B043EE8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344" y="5957406"/>
            <a:ext cx="672576" cy="672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D47901-F6F8-65FC-8D7A-23A23A9ACDF3}"/>
              </a:ext>
            </a:extLst>
          </p:cNvPr>
          <p:cNvSpPr/>
          <p:nvPr/>
        </p:nvSpPr>
        <p:spPr>
          <a:xfrm>
            <a:off x="12034277" y="5621118"/>
            <a:ext cx="1188198" cy="12739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" name="TextBox 57">
            <a:extLst>
              <a:ext uri="{FF2B5EF4-FFF2-40B4-BE49-F238E27FC236}">
                <a16:creationId xmlns:a16="http://schemas.microsoft.com/office/drawing/2014/main" id="{3AA9B369-D942-6B37-1AC9-B7967B0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3170" y="6893242"/>
            <a:ext cx="1505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Репозитарий</a:t>
            </a:r>
            <a:endParaRPr lang="en-US" sz="2400" b="1" dirty="0"/>
          </a:p>
        </p:txBody>
      </p:sp>
      <p:cxnSp>
        <p:nvCxnSpPr>
          <p:cNvPr id="5" name="Прямая со стрелкой 381">
            <a:extLst>
              <a:ext uri="{FF2B5EF4-FFF2-40B4-BE49-F238E27FC236}">
                <a16:creationId xmlns:a16="http://schemas.microsoft.com/office/drawing/2014/main" id="{5C04460A-2F59-9CBA-8014-9B9F6D09B292}"/>
              </a:ext>
            </a:extLst>
          </p:cNvPr>
          <p:cNvCxnSpPr>
            <a:cxnSpLocks/>
          </p:cNvCxnSpPr>
          <p:nvPr/>
        </p:nvCxnSpPr>
        <p:spPr>
          <a:xfrm flipH="1">
            <a:off x="13222475" y="6576061"/>
            <a:ext cx="973586" cy="448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17">
            <a:extLst>
              <a:ext uri="{FF2B5EF4-FFF2-40B4-BE49-F238E27FC236}">
                <a16:creationId xmlns:a16="http://schemas.microsoft.com/office/drawing/2014/main" id="{662BAED2-CDF7-04B4-367B-21071E4230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2087" y="6758849"/>
            <a:ext cx="2524246" cy="3365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F52BBC4-4315-11A9-F800-1214682CFD4E}"/>
              </a:ext>
            </a:extLst>
          </p:cNvPr>
          <p:cNvSpPr/>
          <p:nvPr/>
        </p:nvSpPr>
        <p:spPr>
          <a:xfrm>
            <a:off x="682934" y="9588035"/>
            <a:ext cx="299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425450" eaLnBrk="0" hangingPunct="0">
              <a:spcBef>
                <a:spcPts val="1000"/>
              </a:spcBef>
              <a:spcAft>
                <a:spcPts val="400"/>
              </a:spcAft>
              <a:buClr>
                <a:schemeClr val="tx2"/>
              </a:buClr>
            </a:pPr>
            <a:r>
              <a:rPr lang="en-US" sz="2400" b="1" dirty="0"/>
              <a:t>	NVME SSD</a:t>
            </a:r>
            <a:endParaRPr lang="en-US" sz="22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96CE32-8B60-D959-91DC-ABDD7FE3AB91}"/>
              </a:ext>
            </a:extLst>
          </p:cNvPr>
          <p:cNvSpPr/>
          <p:nvPr/>
        </p:nvSpPr>
        <p:spPr>
          <a:xfrm>
            <a:off x="4791076" y="9602549"/>
            <a:ext cx="296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425450" algn="ctr" eaLnBrk="0" hangingPunct="0">
              <a:spcBef>
                <a:spcPts val="1000"/>
              </a:spcBef>
              <a:spcAft>
                <a:spcPts val="400"/>
              </a:spcAft>
              <a:buClr>
                <a:schemeClr val="tx2"/>
              </a:buClr>
            </a:pPr>
            <a:r>
              <a:rPr lang="en-US" sz="2400" b="1" dirty="0"/>
              <a:t>	SATA SSD</a:t>
            </a:r>
            <a:endParaRPr lang="en-US" sz="2200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F525C96-F45C-2366-D1CA-75883227EC0F}"/>
              </a:ext>
            </a:extLst>
          </p:cNvPr>
          <p:cNvSpPr/>
          <p:nvPr/>
        </p:nvSpPr>
        <p:spPr>
          <a:xfrm>
            <a:off x="9289339" y="9550189"/>
            <a:ext cx="3306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425450" algn="ctr" eaLnBrk="0" hangingPunct="0">
              <a:spcBef>
                <a:spcPts val="1000"/>
              </a:spcBef>
              <a:spcAft>
                <a:spcPts val="400"/>
              </a:spcAft>
              <a:buClr>
                <a:schemeClr val="tx2"/>
              </a:buClr>
            </a:pPr>
            <a:r>
              <a:rPr lang="en-US" sz="2400" b="1" dirty="0"/>
              <a:t>	HDD</a:t>
            </a:r>
            <a:endParaRPr lang="en-US" sz="2200" b="1" dirty="0"/>
          </a:p>
        </p:txBody>
      </p:sp>
      <p:pic>
        <p:nvPicPr>
          <p:cNvPr id="61" name="Picture 60" descr="A close-up of a computer chip&#10;&#10;Description automatically generated">
            <a:extLst>
              <a:ext uri="{FF2B5EF4-FFF2-40B4-BE49-F238E27FC236}">
                <a16:creationId xmlns:a16="http://schemas.microsoft.com/office/drawing/2014/main" id="{2A79BB26-3B53-C421-64F0-98D14961AE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62793" y="9525430"/>
            <a:ext cx="1009014" cy="67267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277853B-88B2-2933-056F-25430A89E9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461615" y="9665775"/>
            <a:ext cx="567550" cy="39454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5D1417E-B121-CE9D-F38B-1FE505CCEF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11733619" y="9460838"/>
            <a:ext cx="585886" cy="7999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5BB498B-7288-036D-9658-D32587929C3F}"/>
              </a:ext>
            </a:extLst>
          </p:cNvPr>
          <p:cNvSpPr/>
          <p:nvPr/>
        </p:nvSpPr>
        <p:spPr>
          <a:xfrm rot="16200000">
            <a:off x="1137377" y="5456071"/>
            <a:ext cx="1523310" cy="77024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E7342-6810-CBDB-7C60-A163E3F371A7}"/>
              </a:ext>
            </a:extLst>
          </p:cNvPr>
          <p:cNvSpPr txBox="1"/>
          <p:nvPr/>
        </p:nvSpPr>
        <p:spPr>
          <a:xfrm rot="16200000">
            <a:off x="1101717" y="5444208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In-Memory </a:t>
            </a:r>
          </a:p>
          <a:p>
            <a:pPr algn="ctr"/>
            <a:r>
              <a:rPr lang="en-US" sz="2100" b="1" dirty="0"/>
              <a:t>Table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164742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2" grpId="0" animBg="1"/>
      <p:bldP spid="55" grpId="0"/>
      <p:bldP spid="57" grpId="0"/>
      <p:bldP spid="213" grpId="0"/>
      <p:bldP spid="214" grpId="0" animBg="1"/>
      <p:bldP spid="2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97365-36DF-24A7-745D-6A644EF2E0B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6593340" y="9669348"/>
            <a:ext cx="1097400" cy="215444"/>
          </a:xfrm>
        </p:spPr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12</a:t>
            </a:fld>
            <a:endParaRPr lang="ru-RU" dirty="0"/>
          </a:p>
        </p:txBody>
      </p:sp>
      <p:sp>
        <p:nvSpPr>
          <p:cNvPr id="4" name="Google Shape;69;p14">
            <a:extLst>
              <a:ext uri="{FF2B5EF4-FFF2-40B4-BE49-F238E27FC236}">
                <a16:creationId xmlns:a16="http://schemas.microsoft.com/office/drawing/2014/main" id="{B6A7C348-2DF6-3021-597C-B9CC0D2ECD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751" y="342900"/>
            <a:ext cx="17040226" cy="1146176"/>
          </a:xfrm>
        </p:spPr>
        <p:txBody>
          <a:bodyPr/>
          <a:lstStyle/>
          <a:p>
            <a:pPr lvl="0"/>
            <a:r>
              <a:rPr lang="ru-RU" dirty="0">
                <a:sym typeface="Open Sans"/>
              </a:rPr>
              <a:t>Пример работы коннектора</a:t>
            </a:r>
          </a:p>
        </p:txBody>
      </p:sp>
      <p:sp>
        <p:nvSpPr>
          <p:cNvPr id="5" name="Google Shape;147;p23">
            <a:extLst>
              <a:ext uri="{FF2B5EF4-FFF2-40B4-BE49-F238E27FC236}">
                <a16:creationId xmlns:a16="http://schemas.microsoft.com/office/drawing/2014/main" id="{804329D2-308B-2FEC-CB3F-8895E16C96AE}"/>
              </a:ext>
            </a:extLst>
          </p:cNvPr>
          <p:cNvSpPr txBox="1">
            <a:spLocks/>
          </p:cNvSpPr>
          <p:nvPr/>
        </p:nvSpPr>
        <p:spPr>
          <a:xfrm>
            <a:off x="215764" y="1593157"/>
            <a:ext cx="17877028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Таблица с информацией о продажах книг </a:t>
            </a:r>
            <a:r>
              <a:rPr lang="en-US" sz="2400" i="1" dirty="0"/>
              <a:t>book_sales_tab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секционирована по месяцам и хранится в двух БД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marL="810000" lvl="3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Партиции за текущий квартал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оперативные данные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в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FPD.PostgreSQL</a:t>
            </a:r>
          </a:p>
          <a:p>
            <a:pPr marL="810000" lvl="1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Остальные партиции – в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FPD.Greenplum (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в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columnar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-формате и сжаты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810000" lvl="1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По окончании квартала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рабатывает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ILM-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политика по перемещению партиций - данные после этого не меняются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182">
            <a:extLst>
              <a:ext uri="{FF2B5EF4-FFF2-40B4-BE49-F238E27FC236}">
                <a16:creationId xmlns:a16="http://schemas.microsoft.com/office/drawing/2014/main" id="{27084A5A-4A74-7610-B651-3291325F334D}"/>
              </a:ext>
            </a:extLst>
          </p:cNvPr>
          <p:cNvSpPr/>
          <p:nvPr/>
        </p:nvSpPr>
        <p:spPr>
          <a:xfrm>
            <a:off x="851711" y="5728312"/>
            <a:ext cx="4934506" cy="35903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82">
            <a:extLst>
              <a:ext uri="{FF2B5EF4-FFF2-40B4-BE49-F238E27FC236}">
                <a16:creationId xmlns:a16="http://schemas.microsoft.com/office/drawing/2014/main" id="{68426BBE-36D3-8BFC-EAC6-FE4500174DF4}"/>
              </a:ext>
            </a:extLst>
          </p:cNvPr>
          <p:cNvSpPr/>
          <p:nvPr/>
        </p:nvSpPr>
        <p:spPr>
          <a:xfrm>
            <a:off x="7329670" y="5728312"/>
            <a:ext cx="6396600" cy="35903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182">
            <a:extLst>
              <a:ext uri="{FF2B5EF4-FFF2-40B4-BE49-F238E27FC236}">
                <a16:creationId xmlns:a16="http://schemas.microsoft.com/office/drawing/2014/main" id="{FCC4B405-8FAD-0D44-145F-016A7B249983}"/>
              </a:ext>
            </a:extLst>
          </p:cNvPr>
          <p:cNvSpPr/>
          <p:nvPr/>
        </p:nvSpPr>
        <p:spPr>
          <a:xfrm>
            <a:off x="592177" y="4571632"/>
            <a:ext cx="16294958" cy="5034700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F558D2F-BADC-C945-B92F-8C5FB5DA0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8" y="4761570"/>
            <a:ext cx="498204" cy="498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298B0C-A776-B492-073A-8B763240F0B5}"/>
              </a:ext>
            </a:extLst>
          </p:cNvPr>
          <p:cNvSpPr txBox="1"/>
          <p:nvPr/>
        </p:nvSpPr>
        <p:spPr>
          <a:xfrm>
            <a:off x="1129584" y="4879498"/>
            <a:ext cx="245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ru-RU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Платформа данных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578A0F-F2B1-8D0F-EA1D-2E9FDE055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35" y="4740120"/>
            <a:ext cx="857250" cy="266700"/>
          </a:xfrm>
          <a:prstGeom prst="rect">
            <a:avLst/>
          </a:prstGeom>
        </p:spPr>
      </p:pic>
      <p:grpSp>
        <p:nvGrpSpPr>
          <p:cNvPr id="14" name="Group 60">
            <a:extLst>
              <a:ext uri="{FF2B5EF4-FFF2-40B4-BE49-F238E27FC236}">
                <a16:creationId xmlns:a16="http://schemas.microsoft.com/office/drawing/2014/main" id="{DBC3CCA9-1478-F189-4AFE-63C2723C0EA4}"/>
              </a:ext>
            </a:extLst>
          </p:cNvPr>
          <p:cNvGrpSpPr>
            <a:grpSpLocks/>
          </p:cNvGrpSpPr>
          <p:nvPr/>
        </p:nvGrpSpPr>
        <p:grpSpPr bwMode="auto">
          <a:xfrm>
            <a:off x="1072425" y="6709028"/>
            <a:ext cx="1517272" cy="1306464"/>
            <a:chOff x="1345" y="2638"/>
            <a:chExt cx="364" cy="464"/>
          </a:xfrm>
        </p:grpSpPr>
        <p:sp>
          <p:nvSpPr>
            <p:cNvPr id="15" name="Rectangle 61">
              <a:extLst>
                <a:ext uri="{FF2B5EF4-FFF2-40B4-BE49-F238E27FC236}">
                  <a16:creationId xmlns:a16="http://schemas.microsoft.com/office/drawing/2014/main" id="{4AC57CB5-289D-6D63-F4B0-8E7A714B2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641"/>
              <a:ext cx="325" cy="45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grpSp>
          <p:nvGrpSpPr>
            <p:cNvPr id="16" name="Group 62">
              <a:extLst>
                <a:ext uri="{FF2B5EF4-FFF2-40B4-BE49-F238E27FC236}">
                  <a16:creationId xmlns:a16="http://schemas.microsoft.com/office/drawing/2014/main" id="{693C0480-9BEF-141E-8191-4A97B5D80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5" y="2638"/>
              <a:ext cx="331" cy="456"/>
              <a:chOff x="1355" y="2638"/>
              <a:chExt cx="331" cy="456"/>
            </a:xfrm>
          </p:grpSpPr>
          <p:sp>
            <p:nvSpPr>
              <p:cNvPr id="58" name="AutoShape 63">
                <a:extLst>
                  <a:ext uri="{FF2B5EF4-FFF2-40B4-BE49-F238E27FC236}">
                    <a16:creationId xmlns:a16="http://schemas.microsoft.com/office/drawing/2014/main" id="{9525612D-7BFB-30EF-D2A9-D14794556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135" y="2858"/>
                <a:ext cx="456" cy="16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59" name="AutoShape 64">
                <a:extLst>
                  <a:ext uri="{FF2B5EF4-FFF2-40B4-BE49-F238E27FC236}">
                    <a16:creationId xmlns:a16="http://schemas.microsoft.com/office/drawing/2014/main" id="{F89FA7C8-316F-BD4F-1605-DCE11B61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800000" flipH="1" flipV="1">
                <a:off x="1355" y="2638"/>
                <a:ext cx="331" cy="21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7" name="Group 65">
              <a:extLst>
                <a:ext uri="{FF2B5EF4-FFF2-40B4-BE49-F238E27FC236}">
                  <a16:creationId xmlns:a16="http://schemas.microsoft.com/office/drawing/2014/main" id="{4DC25ECA-C1D0-149B-9E51-D3C377DFC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5" y="2638"/>
              <a:ext cx="339" cy="464"/>
              <a:chOff x="1355" y="2638"/>
              <a:chExt cx="339" cy="464"/>
            </a:xfrm>
          </p:grpSpPr>
          <p:sp>
            <p:nvSpPr>
              <p:cNvPr id="56" name="AutoShape 66">
                <a:extLst>
                  <a:ext uri="{FF2B5EF4-FFF2-40B4-BE49-F238E27FC236}">
                    <a16:creationId xmlns:a16="http://schemas.microsoft.com/office/drawing/2014/main" id="{4F54957B-F778-14A4-C845-4966B466D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458" y="2858"/>
                <a:ext cx="456" cy="16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57" name="AutoShape 67">
                <a:extLst>
                  <a:ext uri="{FF2B5EF4-FFF2-40B4-BE49-F238E27FC236}">
                    <a16:creationId xmlns:a16="http://schemas.microsoft.com/office/drawing/2014/main" id="{4C756344-ECAD-33D2-4180-EF8DA9597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355" y="3081"/>
                <a:ext cx="331" cy="21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8" name="Group 68">
              <a:extLst>
                <a:ext uri="{FF2B5EF4-FFF2-40B4-BE49-F238E27FC236}">
                  <a16:creationId xmlns:a16="http://schemas.microsoft.com/office/drawing/2014/main" id="{DA37136C-CEC5-196C-09E6-B09F2640A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6" y="2856"/>
              <a:ext cx="284" cy="207"/>
              <a:chOff x="1376" y="2856"/>
              <a:chExt cx="284" cy="207"/>
            </a:xfrm>
          </p:grpSpPr>
          <p:sp>
            <p:nvSpPr>
              <p:cNvPr id="20" name="Rectangle 69">
                <a:extLst>
                  <a:ext uri="{FF2B5EF4-FFF2-40B4-BE49-F238E27FC236}">
                    <a16:creationId xmlns:a16="http://schemas.microsoft.com/office/drawing/2014/main" id="{4441FA14-C71A-F946-D718-571EF78C2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2862"/>
                <a:ext cx="79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1" name="Rectangle 70">
                <a:extLst>
                  <a:ext uri="{FF2B5EF4-FFF2-40B4-BE49-F238E27FC236}">
                    <a16:creationId xmlns:a16="http://schemas.microsoft.com/office/drawing/2014/main" id="{4015DFCF-7DED-597B-0DB2-5B9203F18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862"/>
                <a:ext cx="51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2" name="Rectangle 71">
                <a:extLst>
                  <a:ext uri="{FF2B5EF4-FFF2-40B4-BE49-F238E27FC236}">
                    <a16:creationId xmlns:a16="http://schemas.microsoft.com/office/drawing/2014/main" id="{4DB4EF24-38D6-96CC-4697-FC5593BBC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" y="2862"/>
                <a:ext cx="127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3" name="Rectangle 72">
                <a:extLst>
                  <a:ext uri="{FF2B5EF4-FFF2-40B4-BE49-F238E27FC236}">
                    <a16:creationId xmlns:a16="http://schemas.microsoft.com/office/drawing/2014/main" id="{E7F1DA20-1227-2317-5CB0-4E0132205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2916"/>
                <a:ext cx="79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4" name="Rectangle 73">
                <a:extLst>
                  <a:ext uri="{FF2B5EF4-FFF2-40B4-BE49-F238E27FC236}">
                    <a16:creationId xmlns:a16="http://schemas.microsoft.com/office/drawing/2014/main" id="{7D9C7CD5-C239-94DF-DF68-28EC1E485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916"/>
                <a:ext cx="51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5" name="Rectangle 74">
                <a:extLst>
                  <a:ext uri="{FF2B5EF4-FFF2-40B4-BE49-F238E27FC236}">
                    <a16:creationId xmlns:a16="http://schemas.microsoft.com/office/drawing/2014/main" id="{1F8A9762-7AD0-D48E-D427-D09784788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" y="2916"/>
                <a:ext cx="127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6" name="Rectangle 75">
                <a:extLst>
                  <a:ext uri="{FF2B5EF4-FFF2-40B4-BE49-F238E27FC236}">
                    <a16:creationId xmlns:a16="http://schemas.microsoft.com/office/drawing/2014/main" id="{2CC29170-B270-031C-82E1-470B8DCD1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2970"/>
                <a:ext cx="79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7" name="Rectangle 76">
                <a:extLst>
                  <a:ext uri="{FF2B5EF4-FFF2-40B4-BE49-F238E27FC236}">
                    <a16:creationId xmlns:a16="http://schemas.microsoft.com/office/drawing/2014/main" id="{2CD4A0E4-436F-A915-6F4E-9EB61DE18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970"/>
                <a:ext cx="51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8" name="Rectangle 77">
                <a:extLst>
                  <a:ext uri="{FF2B5EF4-FFF2-40B4-BE49-F238E27FC236}">
                    <a16:creationId xmlns:a16="http://schemas.microsoft.com/office/drawing/2014/main" id="{020CA3E9-1F94-FE53-4CBF-ADC6DF254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" y="2970"/>
                <a:ext cx="127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9" name="Rectangle 78">
                <a:extLst>
                  <a:ext uri="{FF2B5EF4-FFF2-40B4-BE49-F238E27FC236}">
                    <a16:creationId xmlns:a16="http://schemas.microsoft.com/office/drawing/2014/main" id="{804F273F-72E2-6594-50D2-28C580EAF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3024"/>
                <a:ext cx="79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30" name="Rectangle 79">
                <a:extLst>
                  <a:ext uri="{FF2B5EF4-FFF2-40B4-BE49-F238E27FC236}">
                    <a16:creationId xmlns:a16="http://schemas.microsoft.com/office/drawing/2014/main" id="{5B0AF0F1-C972-E5F0-3C62-32EF8830A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3024"/>
                <a:ext cx="51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31" name="Rectangle 80">
                <a:extLst>
                  <a:ext uri="{FF2B5EF4-FFF2-40B4-BE49-F238E27FC236}">
                    <a16:creationId xmlns:a16="http://schemas.microsoft.com/office/drawing/2014/main" id="{740E0570-7A3D-57F3-1D0B-5F56A76C0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" y="3024"/>
                <a:ext cx="127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32" name="Freeform 81">
                <a:extLst>
                  <a:ext uri="{FF2B5EF4-FFF2-40B4-BE49-F238E27FC236}">
                    <a16:creationId xmlns:a16="http://schemas.microsoft.com/office/drawing/2014/main" id="{EADDB010-01F6-05D1-D984-1C062A9C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856"/>
                <a:ext cx="79" cy="44"/>
              </a:xfrm>
              <a:custGeom>
                <a:avLst/>
                <a:gdLst>
                  <a:gd name="T0" fmla="*/ 78 w 79"/>
                  <a:gd name="T1" fmla="*/ 0 h 44"/>
                  <a:gd name="T2" fmla="*/ 78 w 79"/>
                  <a:gd name="T3" fmla="*/ 43 h 44"/>
                  <a:gd name="T4" fmla="*/ 0 w 79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4">
                    <a:moveTo>
                      <a:pt x="78" y="0"/>
                    </a:moveTo>
                    <a:lnTo>
                      <a:pt x="78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33" name="Freeform 82">
                <a:extLst>
                  <a:ext uri="{FF2B5EF4-FFF2-40B4-BE49-F238E27FC236}">
                    <a16:creationId xmlns:a16="http://schemas.microsoft.com/office/drawing/2014/main" id="{CF4B05B2-239E-A6A6-5BA5-05190065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856"/>
                <a:ext cx="79" cy="44"/>
              </a:xfrm>
              <a:custGeom>
                <a:avLst/>
                <a:gdLst>
                  <a:gd name="T0" fmla="*/ 0 w 79"/>
                  <a:gd name="T1" fmla="*/ 43 h 44"/>
                  <a:gd name="T2" fmla="*/ 0 w 79"/>
                  <a:gd name="T3" fmla="*/ 0 h 44"/>
                  <a:gd name="T4" fmla="*/ 78 w 79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4">
                    <a:moveTo>
                      <a:pt x="0" y="43"/>
                    </a:moveTo>
                    <a:lnTo>
                      <a:pt x="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34" name="Freeform 83">
                <a:extLst>
                  <a:ext uri="{FF2B5EF4-FFF2-40B4-BE49-F238E27FC236}">
                    <a16:creationId xmlns:a16="http://schemas.microsoft.com/office/drawing/2014/main" id="{F30C356B-0B26-721A-ED40-788BF4390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856"/>
                <a:ext cx="53" cy="44"/>
              </a:xfrm>
              <a:custGeom>
                <a:avLst/>
                <a:gdLst>
                  <a:gd name="T0" fmla="*/ 52 w 53"/>
                  <a:gd name="T1" fmla="*/ 0 h 44"/>
                  <a:gd name="T2" fmla="*/ 52 w 53"/>
                  <a:gd name="T3" fmla="*/ 43 h 44"/>
                  <a:gd name="T4" fmla="*/ 0 w 53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4">
                    <a:moveTo>
                      <a:pt x="52" y="0"/>
                    </a:moveTo>
                    <a:lnTo>
                      <a:pt x="52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35" name="Freeform 84">
                <a:extLst>
                  <a:ext uri="{FF2B5EF4-FFF2-40B4-BE49-F238E27FC236}">
                    <a16:creationId xmlns:a16="http://schemas.microsoft.com/office/drawing/2014/main" id="{58F46A48-6149-AB3D-635B-FD309BD2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856"/>
                <a:ext cx="53" cy="44"/>
              </a:xfrm>
              <a:custGeom>
                <a:avLst/>
                <a:gdLst>
                  <a:gd name="T0" fmla="*/ 0 w 53"/>
                  <a:gd name="T1" fmla="*/ 43 h 44"/>
                  <a:gd name="T2" fmla="*/ 0 w 53"/>
                  <a:gd name="T3" fmla="*/ 0 h 44"/>
                  <a:gd name="T4" fmla="*/ 52 w 53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4">
                    <a:moveTo>
                      <a:pt x="0" y="43"/>
                    </a:moveTo>
                    <a:lnTo>
                      <a:pt x="0" y="0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36" name="Freeform 85">
                <a:extLst>
                  <a:ext uri="{FF2B5EF4-FFF2-40B4-BE49-F238E27FC236}">
                    <a16:creationId xmlns:a16="http://schemas.microsoft.com/office/drawing/2014/main" id="{57FF1F8E-1DA0-1CDF-D3E4-50E04592B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856"/>
                <a:ext cx="131" cy="44"/>
              </a:xfrm>
              <a:custGeom>
                <a:avLst/>
                <a:gdLst>
                  <a:gd name="T0" fmla="*/ 130 w 131"/>
                  <a:gd name="T1" fmla="*/ 0 h 44"/>
                  <a:gd name="T2" fmla="*/ 130 w 131"/>
                  <a:gd name="T3" fmla="*/ 43 h 44"/>
                  <a:gd name="T4" fmla="*/ 0 w 131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4">
                    <a:moveTo>
                      <a:pt x="130" y="0"/>
                    </a:moveTo>
                    <a:lnTo>
                      <a:pt x="130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37" name="Freeform 86">
                <a:extLst>
                  <a:ext uri="{FF2B5EF4-FFF2-40B4-BE49-F238E27FC236}">
                    <a16:creationId xmlns:a16="http://schemas.microsoft.com/office/drawing/2014/main" id="{10B6DE03-D8F2-7788-BC74-B2755B7AA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856"/>
                <a:ext cx="131" cy="44"/>
              </a:xfrm>
              <a:custGeom>
                <a:avLst/>
                <a:gdLst>
                  <a:gd name="T0" fmla="*/ 0 w 131"/>
                  <a:gd name="T1" fmla="*/ 43 h 44"/>
                  <a:gd name="T2" fmla="*/ 0 w 131"/>
                  <a:gd name="T3" fmla="*/ 0 h 44"/>
                  <a:gd name="T4" fmla="*/ 130 w 131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4">
                    <a:moveTo>
                      <a:pt x="0" y="43"/>
                    </a:move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38" name="Freeform 87">
                <a:extLst>
                  <a:ext uri="{FF2B5EF4-FFF2-40B4-BE49-F238E27FC236}">
                    <a16:creationId xmlns:a16="http://schemas.microsoft.com/office/drawing/2014/main" id="{8110027F-A980-DFF8-A51C-3FFE3A008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910"/>
                <a:ext cx="79" cy="43"/>
              </a:xfrm>
              <a:custGeom>
                <a:avLst/>
                <a:gdLst>
                  <a:gd name="T0" fmla="*/ 78 w 79"/>
                  <a:gd name="T1" fmla="*/ 0 h 43"/>
                  <a:gd name="T2" fmla="*/ 78 w 79"/>
                  <a:gd name="T3" fmla="*/ 42 h 43"/>
                  <a:gd name="T4" fmla="*/ 0 w 79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3">
                    <a:moveTo>
                      <a:pt x="78" y="0"/>
                    </a:moveTo>
                    <a:lnTo>
                      <a:pt x="78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1FD4C84D-81CC-0AB4-46DF-FADE132B6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910"/>
                <a:ext cx="79" cy="43"/>
              </a:xfrm>
              <a:custGeom>
                <a:avLst/>
                <a:gdLst>
                  <a:gd name="T0" fmla="*/ 0 w 79"/>
                  <a:gd name="T1" fmla="*/ 42 h 43"/>
                  <a:gd name="T2" fmla="*/ 0 w 79"/>
                  <a:gd name="T3" fmla="*/ 0 h 43"/>
                  <a:gd name="T4" fmla="*/ 78 w 79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3">
                    <a:moveTo>
                      <a:pt x="0" y="42"/>
                    </a:moveTo>
                    <a:lnTo>
                      <a:pt x="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0" name="Freeform 89">
                <a:extLst>
                  <a:ext uri="{FF2B5EF4-FFF2-40B4-BE49-F238E27FC236}">
                    <a16:creationId xmlns:a16="http://schemas.microsoft.com/office/drawing/2014/main" id="{F575D459-0835-58BB-3EA9-1932BB2F5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910"/>
                <a:ext cx="53" cy="43"/>
              </a:xfrm>
              <a:custGeom>
                <a:avLst/>
                <a:gdLst>
                  <a:gd name="T0" fmla="*/ 52 w 53"/>
                  <a:gd name="T1" fmla="*/ 0 h 43"/>
                  <a:gd name="T2" fmla="*/ 52 w 53"/>
                  <a:gd name="T3" fmla="*/ 42 h 43"/>
                  <a:gd name="T4" fmla="*/ 0 w 53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3">
                    <a:moveTo>
                      <a:pt x="52" y="0"/>
                    </a:moveTo>
                    <a:lnTo>
                      <a:pt x="52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1" name="Freeform 90">
                <a:extLst>
                  <a:ext uri="{FF2B5EF4-FFF2-40B4-BE49-F238E27FC236}">
                    <a16:creationId xmlns:a16="http://schemas.microsoft.com/office/drawing/2014/main" id="{F8666EC5-D2CD-E21D-3B73-9FBA2759E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910"/>
                <a:ext cx="53" cy="43"/>
              </a:xfrm>
              <a:custGeom>
                <a:avLst/>
                <a:gdLst>
                  <a:gd name="T0" fmla="*/ 0 w 53"/>
                  <a:gd name="T1" fmla="*/ 42 h 43"/>
                  <a:gd name="T2" fmla="*/ 0 w 53"/>
                  <a:gd name="T3" fmla="*/ 0 h 43"/>
                  <a:gd name="T4" fmla="*/ 52 w 5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3">
                    <a:moveTo>
                      <a:pt x="0" y="42"/>
                    </a:moveTo>
                    <a:lnTo>
                      <a:pt x="0" y="0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2" name="Freeform 91">
                <a:extLst>
                  <a:ext uri="{FF2B5EF4-FFF2-40B4-BE49-F238E27FC236}">
                    <a16:creationId xmlns:a16="http://schemas.microsoft.com/office/drawing/2014/main" id="{C183CD8E-A95C-2C00-A38C-D961BD4D9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910"/>
                <a:ext cx="131" cy="43"/>
              </a:xfrm>
              <a:custGeom>
                <a:avLst/>
                <a:gdLst>
                  <a:gd name="T0" fmla="*/ 130 w 131"/>
                  <a:gd name="T1" fmla="*/ 0 h 43"/>
                  <a:gd name="T2" fmla="*/ 130 w 131"/>
                  <a:gd name="T3" fmla="*/ 42 h 43"/>
                  <a:gd name="T4" fmla="*/ 0 w 131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3">
                    <a:moveTo>
                      <a:pt x="130" y="0"/>
                    </a:moveTo>
                    <a:lnTo>
                      <a:pt x="13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3" name="Freeform 92">
                <a:extLst>
                  <a:ext uri="{FF2B5EF4-FFF2-40B4-BE49-F238E27FC236}">
                    <a16:creationId xmlns:a16="http://schemas.microsoft.com/office/drawing/2014/main" id="{D6C081A3-D825-752C-6E63-9D2F69C1E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910"/>
                <a:ext cx="131" cy="43"/>
              </a:xfrm>
              <a:custGeom>
                <a:avLst/>
                <a:gdLst>
                  <a:gd name="T0" fmla="*/ 0 w 131"/>
                  <a:gd name="T1" fmla="*/ 42 h 43"/>
                  <a:gd name="T2" fmla="*/ 0 w 131"/>
                  <a:gd name="T3" fmla="*/ 0 h 43"/>
                  <a:gd name="T4" fmla="*/ 130 w 131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3">
                    <a:moveTo>
                      <a:pt x="0" y="42"/>
                    </a:move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4" name="Freeform 93">
                <a:extLst>
                  <a:ext uri="{FF2B5EF4-FFF2-40B4-BE49-F238E27FC236}">
                    <a16:creationId xmlns:a16="http://schemas.microsoft.com/office/drawing/2014/main" id="{D31C3983-53B7-A605-ABC4-ABC10D6B8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964"/>
                <a:ext cx="79" cy="43"/>
              </a:xfrm>
              <a:custGeom>
                <a:avLst/>
                <a:gdLst>
                  <a:gd name="T0" fmla="*/ 78 w 79"/>
                  <a:gd name="T1" fmla="*/ 0 h 43"/>
                  <a:gd name="T2" fmla="*/ 78 w 79"/>
                  <a:gd name="T3" fmla="*/ 42 h 43"/>
                  <a:gd name="T4" fmla="*/ 0 w 79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3">
                    <a:moveTo>
                      <a:pt x="78" y="0"/>
                    </a:moveTo>
                    <a:lnTo>
                      <a:pt x="78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5" name="Freeform 94">
                <a:extLst>
                  <a:ext uri="{FF2B5EF4-FFF2-40B4-BE49-F238E27FC236}">
                    <a16:creationId xmlns:a16="http://schemas.microsoft.com/office/drawing/2014/main" id="{81E9AB38-1EC1-EDE1-12CE-62CA3181D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964"/>
                <a:ext cx="79" cy="43"/>
              </a:xfrm>
              <a:custGeom>
                <a:avLst/>
                <a:gdLst>
                  <a:gd name="T0" fmla="*/ 0 w 79"/>
                  <a:gd name="T1" fmla="*/ 42 h 43"/>
                  <a:gd name="T2" fmla="*/ 0 w 79"/>
                  <a:gd name="T3" fmla="*/ 0 h 43"/>
                  <a:gd name="T4" fmla="*/ 78 w 79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3">
                    <a:moveTo>
                      <a:pt x="0" y="42"/>
                    </a:moveTo>
                    <a:lnTo>
                      <a:pt x="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6" name="Freeform 95">
                <a:extLst>
                  <a:ext uri="{FF2B5EF4-FFF2-40B4-BE49-F238E27FC236}">
                    <a16:creationId xmlns:a16="http://schemas.microsoft.com/office/drawing/2014/main" id="{9A40E56B-92A1-57FC-9756-6482FFBAE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964"/>
                <a:ext cx="53" cy="43"/>
              </a:xfrm>
              <a:custGeom>
                <a:avLst/>
                <a:gdLst>
                  <a:gd name="T0" fmla="*/ 52 w 53"/>
                  <a:gd name="T1" fmla="*/ 0 h 43"/>
                  <a:gd name="T2" fmla="*/ 52 w 53"/>
                  <a:gd name="T3" fmla="*/ 42 h 43"/>
                  <a:gd name="T4" fmla="*/ 0 w 53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3">
                    <a:moveTo>
                      <a:pt x="52" y="0"/>
                    </a:moveTo>
                    <a:lnTo>
                      <a:pt x="52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7" name="Freeform 96">
                <a:extLst>
                  <a:ext uri="{FF2B5EF4-FFF2-40B4-BE49-F238E27FC236}">
                    <a16:creationId xmlns:a16="http://schemas.microsoft.com/office/drawing/2014/main" id="{C706C71B-2677-C1B8-AF3B-702340852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964"/>
                <a:ext cx="53" cy="43"/>
              </a:xfrm>
              <a:custGeom>
                <a:avLst/>
                <a:gdLst>
                  <a:gd name="T0" fmla="*/ 0 w 53"/>
                  <a:gd name="T1" fmla="*/ 42 h 43"/>
                  <a:gd name="T2" fmla="*/ 0 w 53"/>
                  <a:gd name="T3" fmla="*/ 0 h 43"/>
                  <a:gd name="T4" fmla="*/ 52 w 5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3">
                    <a:moveTo>
                      <a:pt x="0" y="42"/>
                    </a:moveTo>
                    <a:lnTo>
                      <a:pt x="0" y="0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8" name="Freeform 97">
                <a:extLst>
                  <a:ext uri="{FF2B5EF4-FFF2-40B4-BE49-F238E27FC236}">
                    <a16:creationId xmlns:a16="http://schemas.microsoft.com/office/drawing/2014/main" id="{7125865A-7A29-3E78-C701-33F693409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964"/>
                <a:ext cx="131" cy="43"/>
              </a:xfrm>
              <a:custGeom>
                <a:avLst/>
                <a:gdLst>
                  <a:gd name="T0" fmla="*/ 130 w 131"/>
                  <a:gd name="T1" fmla="*/ 0 h 43"/>
                  <a:gd name="T2" fmla="*/ 130 w 131"/>
                  <a:gd name="T3" fmla="*/ 42 h 43"/>
                  <a:gd name="T4" fmla="*/ 0 w 131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3">
                    <a:moveTo>
                      <a:pt x="130" y="0"/>
                    </a:moveTo>
                    <a:lnTo>
                      <a:pt x="13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49" name="Freeform 98">
                <a:extLst>
                  <a:ext uri="{FF2B5EF4-FFF2-40B4-BE49-F238E27FC236}">
                    <a16:creationId xmlns:a16="http://schemas.microsoft.com/office/drawing/2014/main" id="{8503C979-D5E8-117D-2F68-96B8D9B57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964"/>
                <a:ext cx="131" cy="43"/>
              </a:xfrm>
              <a:custGeom>
                <a:avLst/>
                <a:gdLst>
                  <a:gd name="T0" fmla="*/ 0 w 131"/>
                  <a:gd name="T1" fmla="*/ 42 h 43"/>
                  <a:gd name="T2" fmla="*/ 0 w 131"/>
                  <a:gd name="T3" fmla="*/ 0 h 43"/>
                  <a:gd name="T4" fmla="*/ 130 w 131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3">
                    <a:moveTo>
                      <a:pt x="0" y="42"/>
                    </a:move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50" name="Freeform 99">
                <a:extLst>
                  <a:ext uri="{FF2B5EF4-FFF2-40B4-BE49-F238E27FC236}">
                    <a16:creationId xmlns:a16="http://schemas.microsoft.com/office/drawing/2014/main" id="{FBEB0702-E7DE-448D-9E00-66A5B777F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3018"/>
                <a:ext cx="79" cy="45"/>
              </a:xfrm>
              <a:custGeom>
                <a:avLst/>
                <a:gdLst>
                  <a:gd name="T0" fmla="*/ 78 w 79"/>
                  <a:gd name="T1" fmla="*/ 0 h 45"/>
                  <a:gd name="T2" fmla="*/ 78 w 79"/>
                  <a:gd name="T3" fmla="*/ 44 h 45"/>
                  <a:gd name="T4" fmla="*/ 0 w 79"/>
                  <a:gd name="T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5">
                    <a:moveTo>
                      <a:pt x="78" y="0"/>
                    </a:moveTo>
                    <a:lnTo>
                      <a:pt x="78" y="44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51" name="Freeform 100">
                <a:extLst>
                  <a:ext uri="{FF2B5EF4-FFF2-40B4-BE49-F238E27FC236}">
                    <a16:creationId xmlns:a16="http://schemas.microsoft.com/office/drawing/2014/main" id="{D085E0EB-4F0B-67B9-637C-DABE40A9C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3018"/>
                <a:ext cx="79" cy="45"/>
              </a:xfrm>
              <a:custGeom>
                <a:avLst/>
                <a:gdLst>
                  <a:gd name="T0" fmla="*/ 0 w 79"/>
                  <a:gd name="T1" fmla="*/ 44 h 45"/>
                  <a:gd name="T2" fmla="*/ 0 w 79"/>
                  <a:gd name="T3" fmla="*/ 0 h 45"/>
                  <a:gd name="T4" fmla="*/ 78 w 79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5">
                    <a:moveTo>
                      <a:pt x="0" y="44"/>
                    </a:moveTo>
                    <a:lnTo>
                      <a:pt x="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33CC33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52" name="Freeform 101">
                <a:extLst>
                  <a:ext uri="{FF2B5EF4-FFF2-40B4-BE49-F238E27FC236}">
                    <a16:creationId xmlns:a16="http://schemas.microsoft.com/office/drawing/2014/main" id="{5A34C31A-E594-0F0F-3233-EA62F3254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3018"/>
                <a:ext cx="53" cy="45"/>
              </a:xfrm>
              <a:custGeom>
                <a:avLst/>
                <a:gdLst>
                  <a:gd name="T0" fmla="*/ 52 w 53"/>
                  <a:gd name="T1" fmla="*/ 0 h 45"/>
                  <a:gd name="T2" fmla="*/ 52 w 53"/>
                  <a:gd name="T3" fmla="*/ 44 h 45"/>
                  <a:gd name="T4" fmla="*/ 0 w 53"/>
                  <a:gd name="T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5">
                    <a:moveTo>
                      <a:pt x="52" y="0"/>
                    </a:moveTo>
                    <a:lnTo>
                      <a:pt x="52" y="44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53" name="Freeform 102">
                <a:extLst>
                  <a:ext uri="{FF2B5EF4-FFF2-40B4-BE49-F238E27FC236}">
                    <a16:creationId xmlns:a16="http://schemas.microsoft.com/office/drawing/2014/main" id="{D8DD83B3-9D2B-BD5B-D4D5-4BC2F511F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3018"/>
                <a:ext cx="53" cy="45"/>
              </a:xfrm>
              <a:custGeom>
                <a:avLst/>
                <a:gdLst>
                  <a:gd name="T0" fmla="*/ 0 w 53"/>
                  <a:gd name="T1" fmla="*/ 44 h 45"/>
                  <a:gd name="T2" fmla="*/ 0 w 53"/>
                  <a:gd name="T3" fmla="*/ 0 h 45"/>
                  <a:gd name="T4" fmla="*/ 52 w 53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5">
                    <a:moveTo>
                      <a:pt x="0" y="44"/>
                    </a:moveTo>
                    <a:lnTo>
                      <a:pt x="0" y="0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54" name="Freeform 103">
                <a:extLst>
                  <a:ext uri="{FF2B5EF4-FFF2-40B4-BE49-F238E27FC236}">
                    <a16:creationId xmlns:a16="http://schemas.microsoft.com/office/drawing/2014/main" id="{3A92F137-7CFB-3B34-8EE1-1FBBE3C3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3018"/>
                <a:ext cx="131" cy="45"/>
              </a:xfrm>
              <a:custGeom>
                <a:avLst/>
                <a:gdLst>
                  <a:gd name="T0" fmla="*/ 130 w 131"/>
                  <a:gd name="T1" fmla="*/ 0 h 45"/>
                  <a:gd name="T2" fmla="*/ 130 w 131"/>
                  <a:gd name="T3" fmla="*/ 44 h 45"/>
                  <a:gd name="T4" fmla="*/ 0 w 131"/>
                  <a:gd name="T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5">
                    <a:moveTo>
                      <a:pt x="130" y="0"/>
                    </a:moveTo>
                    <a:lnTo>
                      <a:pt x="130" y="44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55" name="Freeform 104">
                <a:extLst>
                  <a:ext uri="{FF2B5EF4-FFF2-40B4-BE49-F238E27FC236}">
                    <a16:creationId xmlns:a16="http://schemas.microsoft.com/office/drawing/2014/main" id="{0F7E6CE2-4830-FB41-4C68-2FDB50C1A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3018"/>
                <a:ext cx="131" cy="45"/>
              </a:xfrm>
              <a:custGeom>
                <a:avLst/>
                <a:gdLst>
                  <a:gd name="T0" fmla="*/ 0 w 131"/>
                  <a:gd name="T1" fmla="*/ 44 h 45"/>
                  <a:gd name="T2" fmla="*/ 0 w 131"/>
                  <a:gd name="T3" fmla="*/ 0 h 45"/>
                  <a:gd name="T4" fmla="*/ 130 w 131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5">
                    <a:moveTo>
                      <a:pt x="0" y="44"/>
                    </a:move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sp>
          <p:nvSpPr>
            <p:cNvPr id="19" name="Rectangle 105">
              <a:extLst>
                <a:ext uri="{FF2B5EF4-FFF2-40B4-BE49-F238E27FC236}">
                  <a16:creationId xmlns:a16="http://schemas.microsoft.com/office/drawing/2014/main" id="{D08090CF-AE0E-3A90-BB3F-87346827D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" y="2662"/>
              <a:ext cx="36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4150" tIns="92076" rIns="184150" bIns="92076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Apr 2024</a:t>
              </a:r>
            </a:p>
          </p:txBody>
        </p:sp>
      </p:grpSp>
      <p:grpSp>
        <p:nvGrpSpPr>
          <p:cNvPr id="106" name="Group 106">
            <a:extLst>
              <a:ext uri="{FF2B5EF4-FFF2-40B4-BE49-F238E27FC236}">
                <a16:creationId xmlns:a16="http://schemas.microsoft.com/office/drawing/2014/main" id="{5B55BEE0-22F6-A7A0-4690-908BE8D12745}"/>
              </a:ext>
            </a:extLst>
          </p:cNvPr>
          <p:cNvGrpSpPr>
            <a:grpSpLocks/>
          </p:cNvGrpSpPr>
          <p:nvPr/>
        </p:nvGrpSpPr>
        <p:grpSpPr bwMode="auto">
          <a:xfrm>
            <a:off x="2591252" y="6695670"/>
            <a:ext cx="1612852" cy="1320440"/>
            <a:chOff x="1816" y="2853"/>
            <a:chExt cx="399" cy="465"/>
          </a:xfrm>
        </p:grpSpPr>
        <p:grpSp>
          <p:nvGrpSpPr>
            <p:cNvPr id="107" name="Group 107">
              <a:extLst>
                <a:ext uri="{FF2B5EF4-FFF2-40B4-BE49-F238E27FC236}">
                  <a16:creationId xmlns:a16="http://schemas.microsoft.com/office/drawing/2014/main" id="{724082B2-9735-A245-6955-D54291590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8" y="2853"/>
              <a:ext cx="339" cy="465"/>
              <a:chOff x="1838" y="2853"/>
              <a:chExt cx="339" cy="465"/>
            </a:xfrm>
          </p:grpSpPr>
          <p:sp>
            <p:nvSpPr>
              <p:cNvPr id="161" name="Rectangle 108">
                <a:extLst>
                  <a:ext uri="{FF2B5EF4-FFF2-40B4-BE49-F238E27FC236}">
                    <a16:creationId xmlns:a16="http://schemas.microsoft.com/office/drawing/2014/main" id="{3267F8BB-CDB3-5541-5148-F98283CB6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" y="2858"/>
                <a:ext cx="326" cy="45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91919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grpSp>
            <p:nvGrpSpPr>
              <p:cNvPr id="162" name="Group 109">
                <a:extLst>
                  <a:ext uri="{FF2B5EF4-FFF2-40B4-BE49-F238E27FC236}">
                    <a16:creationId xmlns:a16="http://schemas.microsoft.com/office/drawing/2014/main" id="{42735731-E265-BC12-1B89-2DD9E1D6F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8" y="2853"/>
                <a:ext cx="331" cy="456"/>
                <a:chOff x="1838" y="2853"/>
                <a:chExt cx="331" cy="456"/>
              </a:xfrm>
            </p:grpSpPr>
            <p:sp>
              <p:nvSpPr>
                <p:cNvPr id="166" name="AutoShape 110">
                  <a:extLst>
                    <a:ext uri="{FF2B5EF4-FFF2-40B4-BE49-F238E27FC236}">
                      <a16:creationId xmlns:a16="http://schemas.microsoft.com/office/drawing/2014/main" id="{306B366B-75F4-3A91-75A4-3E37319D5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20" y="3073"/>
                  <a:ext cx="456" cy="16"/>
                </a:xfrm>
                <a:custGeom>
                  <a:avLst/>
                  <a:gdLst>
                    <a:gd name="G0" fmla="+- 665 0 0"/>
                    <a:gd name="G1" fmla="+- 21600 0 665"/>
                    <a:gd name="G2" fmla="*/ 665 1 2"/>
                    <a:gd name="G3" fmla="+- 21600 0 G2"/>
                    <a:gd name="G4" fmla="+/ 665 21600 2"/>
                    <a:gd name="G5" fmla="+/ G1 0 2"/>
                    <a:gd name="G6" fmla="*/ 21600 21600 665"/>
                    <a:gd name="G7" fmla="*/ G6 1 2"/>
                    <a:gd name="G8" fmla="+- 21600 0 G7"/>
                    <a:gd name="G9" fmla="*/ 21600 1 2"/>
                    <a:gd name="G10" fmla="+- 665 0 G9"/>
                    <a:gd name="G11" fmla="?: G10 G8 0"/>
                    <a:gd name="G12" fmla="?: G10 G7 21600"/>
                    <a:gd name="T0" fmla="*/ 21267 w 21600"/>
                    <a:gd name="T1" fmla="*/ 10800 h 21600"/>
                    <a:gd name="T2" fmla="*/ 10800 w 21600"/>
                    <a:gd name="T3" fmla="*/ 21600 h 21600"/>
                    <a:gd name="T4" fmla="*/ 333 w 21600"/>
                    <a:gd name="T5" fmla="*/ 10800 h 21600"/>
                    <a:gd name="T6" fmla="*/ 10800 w 21600"/>
                    <a:gd name="T7" fmla="*/ 0 h 21600"/>
                    <a:gd name="T8" fmla="*/ 2133 w 21600"/>
                    <a:gd name="T9" fmla="*/ 2133 h 21600"/>
                    <a:gd name="T10" fmla="*/ 19467 w 21600"/>
                    <a:gd name="T11" fmla="*/ 1946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5" y="21600"/>
                      </a:lnTo>
                      <a:lnTo>
                        <a:pt x="2093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800" dirty="0"/>
                </a:p>
              </p:txBody>
            </p:sp>
            <p:sp>
              <p:nvSpPr>
                <p:cNvPr id="167" name="AutoShape 111">
                  <a:extLst>
                    <a:ext uri="{FF2B5EF4-FFF2-40B4-BE49-F238E27FC236}">
                      <a16:creationId xmlns:a16="http://schemas.microsoft.com/office/drawing/2014/main" id="{5B7A71DD-1163-B1D5-2CE8-ADFD7D965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1838" y="2855"/>
                  <a:ext cx="331" cy="21"/>
                </a:xfrm>
                <a:custGeom>
                  <a:avLst/>
                  <a:gdLst>
                    <a:gd name="G0" fmla="+- 665 0 0"/>
                    <a:gd name="G1" fmla="+- 21600 0 665"/>
                    <a:gd name="G2" fmla="*/ 665 1 2"/>
                    <a:gd name="G3" fmla="+- 21600 0 G2"/>
                    <a:gd name="G4" fmla="+/ 665 21600 2"/>
                    <a:gd name="G5" fmla="+/ G1 0 2"/>
                    <a:gd name="G6" fmla="*/ 21600 21600 665"/>
                    <a:gd name="G7" fmla="*/ G6 1 2"/>
                    <a:gd name="G8" fmla="+- 21600 0 G7"/>
                    <a:gd name="G9" fmla="*/ 21600 1 2"/>
                    <a:gd name="G10" fmla="+- 665 0 G9"/>
                    <a:gd name="G11" fmla="?: G10 G8 0"/>
                    <a:gd name="G12" fmla="?: G10 G7 21600"/>
                    <a:gd name="T0" fmla="*/ 21267 w 21600"/>
                    <a:gd name="T1" fmla="*/ 10800 h 21600"/>
                    <a:gd name="T2" fmla="*/ 10800 w 21600"/>
                    <a:gd name="T3" fmla="*/ 21600 h 21600"/>
                    <a:gd name="T4" fmla="*/ 333 w 21600"/>
                    <a:gd name="T5" fmla="*/ 10800 h 21600"/>
                    <a:gd name="T6" fmla="*/ 10800 w 21600"/>
                    <a:gd name="T7" fmla="*/ 0 h 21600"/>
                    <a:gd name="T8" fmla="*/ 2133 w 21600"/>
                    <a:gd name="T9" fmla="*/ 2133 h 21600"/>
                    <a:gd name="T10" fmla="*/ 19467 w 21600"/>
                    <a:gd name="T11" fmla="*/ 1946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5" y="21600"/>
                      </a:lnTo>
                      <a:lnTo>
                        <a:pt x="2093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800" dirty="0"/>
                </a:p>
              </p:txBody>
            </p:sp>
          </p:grpSp>
          <p:grpSp>
            <p:nvGrpSpPr>
              <p:cNvPr id="163" name="Group 112">
                <a:extLst>
                  <a:ext uri="{FF2B5EF4-FFF2-40B4-BE49-F238E27FC236}">
                    <a16:creationId xmlns:a16="http://schemas.microsoft.com/office/drawing/2014/main" id="{32541426-643A-1F10-90AD-470DE8800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8" y="2854"/>
                <a:ext cx="339" cy="464"/>
                <a:chOff x="1838" y="2854"/>
                <a:chExt cx="339" cy="464"/>
              </a:xfrm>
            </p:grpSpPr>
            <p:sp>
              <p:nvSpPr>
                <p:cNvPr id="164" name="AutoShape 113">
                  <a:extLst>
                    <a:ext uri="{FF2B5EF4-FFF2-40B4-BE49-F238E27FC236}">
                      <a16:creationId xmlns:a16="http://schemas.microsoft.com/office/drawing/2014/main" id="{7D33E247-3269-1179-59BC-317E22035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941" y="3074"/>
                  <a:ext cx="456" cy="16"/>
                </a:xfrm>
                <a:custGeom>
                  <a:avLst/>
                  <a:gdLst>
                    <a:gd name="G0" fmla="+- 665 0 0"/>
                    <a:gd name="G1" fmla="+- 21600 0 665"/>
                    <a:gd name="G2" fmla="*/ 665 1 2"/>
                    <a:gd name="G3" fmla="+- 21600 0 G2"/>
                    <a:gd name="G4" fmla="+/ 665 21600 2"/>
                    <a:gd name="G5" fmla="+/ G1 0 2"/>
                    <a:gd name="G6" fmla="*/ 21600 21600 665"/>
                    <a:gd name="G7" fmla="*/ G6 1 2"/>
                    <a:gd name="G8" fmla="+- 21600 0 G7"/>
                    <a:gd name="G9" fmla="*/ 21600 1 2"/>
                    <a:gd name="G10" fmla="+- 665 0 G9"/>
                    <a:gd name="G11" fmla="?: G10 G8 0"/>
                    <a:gd name="G12" fmla="?: G10 G7 21600"/>
                    <a:gd name="T0" fmla="*/ 21267 w 21600"/>
                    <a:gd name="T1" fmla="*/ 10800 h 21600"/>
                    <a:gd name="T2" fmla="*/ 10800 w 21600"/>
                    <a:gd name="T3" fmla="*/ 21600 h 21600"/>
                    <a:gd name="T4" fmla="*/ 333 w 21600"/>
                    <a:gd name="T5" fmla="*/ 10800 h 21600"/>
                    <a:gd name="T6" fmla="*/ 10800 w 21600"/>
                    <a:gd name="T7" fmla="*/ 0 h 21600"/>
                    <a:gd name="T8" fmla="*/ 2133 w 21600"/>
                    <a:gd name="T9" fmla="*/ 2133 h 21600"/>
                    <a:gd name="T10" fmla="*/ 19467 w 21600"/>
                    <a:gd name="T11" fmla="*/ 1946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5" y="21600"/>
                      </a:lnTo>
                      <a:lnTo>
                        <a:pt x="2093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800" dirty="0"/>
                </a:p>
              </p:txBody>
            </p:sp>
            <p:sp>
              <p:nvSpPr>
                <p:cNvPr id="165" name="AutoShape 114">
                  <a:extLst>
                    <a:ext uri="{FF2B5EF4-FFF2-40B4-BE49-F238E27FC236}">
                      <a16:creationId xmlns:a16="http://schemas.microsoft.com/office/drawing/2014/main" id="{975D2074-CDC7-6884-C82B-72E021CC0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38" y="3299"/>
                  <a:ext cx="331" cy="19"/>
                </a:xfrm>
                <a:custGeom>
                  <a:avLst/>
                  <a:gdLst>
                    <a:gd name="G0" fmla="+- 665 0 0"/>
                    <a:gd name="G1" fmla="+- 21600 0 665"/>
                    <a:gd name="G2" fmla="*/ 665 1 2"/>
                    <a:gd name="G3" fmla="+- 21600 0 G2"/>
                    <a:gd name="G4" fmla="+/ 665 21600 2"/>
                    <a:gd name="G5" fmla="+/ G1 0 2"/>
                    <a:gd name="G6" fmla="*/ 21600 21600 665"/>
                    <a:gd name="G7" fmla="*/ G6 1 2"/>
                    <a:gd name="G8" fmla="+- 21600 0 G7"/>
                    <a:gd name="G9" fmla="*/ 21600 1 2"/>
                    <a:gd name="G10" fmla="+- 665 0 G9"/>
                    <a:gd name="G11" fmla="?: G10 G8 0"/>
                    <a:gd name="G12" fmla="?: G10 G7 21600"/>
                    <a:gd name="T0" fmla="*/ 21267 w 21600"/>
                    <a:gd name="T1" fmla="*/ 10800 h 21600"/>
                    <a:gd name="T2" fmla="*/ 10800 w 21600"/>
                    <a:gd name="T3" fmla="*/ 21600 h 21600"/>
                    <a:gd name="T4" fmla="*/ 333 w 21600"/>
                    <a:gd name="T5" fmla="*/ 10800 h 21600"/>
                    <a:gd name="T6" fmla="*/ 10800 w 21600"/>
                    <a:gd name="T7" fmla="*/ 0 h 21600"/>
                    <a:gd name="T8" fmla="*/ 2133 w 21600"/>
                    <a:gd name="T9" fmla="*/ 2133 h 21600"/>
                    <a:gd name="T10" fmla="*/ 19467 w 21600"/>
                    <a:gd name="T11" fmla="*/ 1946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5" y="21600"/>
                      </a:lnTo>
                      <a:lnTo>
                        <a:pt x="2093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800" dirty="0"/>
                </a:p>
              </p:txBody>
            </p:sp>
          </p:grpSp>
        </p:grpSp>
        <p:grpSp>
          <p:nvGrpSpPr>
            <p:cNvPr id="108" name="Group 115">
              <a:extLst>
                <a:ext uri="{FF2B5EF4-FFF2-40B4-BE49-F238E27FC236}">
                  <a16:creationId xmlns:a16="http://schemas.microsoft.com/office/drawing/2014/main" id="{61D2C6A5-6B0A-142E-476C-BD5B06FD8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0" y="3077"/>
              <a:ext cx="278" cy="35"/>
              <a:chOff x="1860" y="3077"/>
              <a:chExt cx="278" cy="35"/>
            </a:xfrm>
          </p:grpSpPr>
          <p:sp>
            <p:nvSpPr>
              <p:cNvPr id="158" name="Rectangle 116">
                <a:extLst>
                  <a:ext uri="{FF2B5EF4-FFF2-40B4-BE49-F238E27FC236}">
                    <a16:creationId xmlns:a16="http://schemas.microsoft.com/office/drawing/2014/main" id="{75A7E3BD-9A3F-AFF6-01A4-DD220124A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3077"/>
                <a:ext cx="78" cy="35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59" name="Rectangle 117">
                <a:extLst>
                  <a:ext uri="{FF2B5EF4-FFF2-40B4-BE49-F238E27FC236}">
                    <a16:creationId xmlns:a16="http://schemas.microsoft.com/office/drawing/2014/main" id="{C22A5C52-5F11-BE4C-B3C0-00F91DEF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3077"/>
                <a:ext cx="51" cy="35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60" name="Rectangle 118">
                <a:extLst>
                  <a:ext uri="{FF2B5EF4-FFF2-40B4-BE49-F238E27FC236}">
                    <a16:creationId xmlns:a16="http://schemas.microsoft.com/office/drawing/2014/main" id="{05EDA6EE-E7DF-BF73-81AF-EBA5BF503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3077"/>
                <a:ext cx="126" cy="35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09" name="Group 119">
              <a:extLst>
                <a:ext uri="{FF2B5EF4-FFF2-40B4-BE49-F238E27FC236}">
                  <a16:creationId xmlns:a16="http://schemas.microsoft.com/office/drawing/2014/main" id="{6E559C86-03C5-585A-9C0E-14823BA9E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0" y="3131"/>
              <a:ext cx="278" cy="35"/>
              <a:chOff x="1860" y="3131"/>
              <a:chExt cx="278" cy="35"/>
            </a:xfrm>
          </p:grpSpPr>
          <p:sp>
            <p:nvSpPr>
              <p:cNvPr id="155" name="Rectangle 120">
                <a:extLst>
                  <a:ext uri="{FF2B5EF4-FFF2-40B4-BE49-F238E27FC236}">
                    <a16:creationId xmlns:a16="http://schemas.microsoft.com/office/drawing/2014/main" id="{19DDDE72-5075-075E-56AC-FE5C73C5A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3131"/>
                <a:ext cx="78" cy="35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56" name="Rectangle 121">
                <a:extLst>
                  <a:ext uri="{FF2B5EF4-FFF2-40B4-BE49-F238E27FC236}">
                    <a16:creationId xmlns:a16="http://schemas.microsoft.com/office/drawing/2014/main" id="{DA492B76-3AA0-0AF8-E486-F3DAD5809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3131"/>
                <a:ext cx="51" cy="35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57" name="Rectangle 122">
                <a:extLst>
                  <a:ext uri="{FF2B5EF4-FFF2-40B4-BE49-F238E27FC236}">
                    <a16:creationId xmlns:a16="http://schemas.microsoft.com/office/drawing/2014/main" id="{4BC29136-9FCE-BFAA-6705-5B932DF10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3131"/>
                <a:ext cx="126" cy="35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10" name="Group 123">
              <a:extLst>
                <a:ext uri="{FF2B5EF4-FFF2-40B4-BE49-F238E27FC236}">
                  <a16:creationId xmlns:a16="http://schemas.microsoft.com/office/drawing/2014/main" id="{749904C1-92CD-C244-9759-AAFE7CC4E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0" y="3186"/>
              <a:ext cx="278" cy="34"/>
              <a:chOff x="1860" y="3186"/>
              <a:chExt cx="278" cy="34"/>
            </a:xfrm>
          </p:grpSpPr>
          <p:sp>
            <p:nvSpPr>
              <p:cNvPr id="152" name="Rectangle 124">
                <a:extLst>
                  <a:ext uri="{FF2B5EF4-FFF2-40B4-BE49-F238E27FC236}">
                    <a16:creationId xmlns:a16="http://schemas.microsoft.com/office/drawing/2014/main" id="{BC697D12-F9B0-4EB4-1EAE-86124FC77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3186"/>
                <a:ext cx="78" cy="34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53" name="Rectangle 125">
                <a:extLst>
                  <a:ext uri="{FF2B5EF4-FFF2-40B4-BE49-F238E27FC236}">
                    <a16:creationId xmlns:a16="http://schemas.microsoft.com/office/drawing/2014/main" id="{A2A2DC77-84CA-3192-A034-709BFB9B9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3186"/>
                <a:ext cx="51" cy="34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54" name="Rectangle 126">
                <a:extLst>
                  <a:ext uri="{FF2B5EF4-FFF2-40B4-BE49-F238E27FC236}">
                    <a16:creationId xmlns:a16="http://schemas.microsoft.com/office/drawing/2014/main" id="{79A562B5-8538-9D7C-12E2-5DCF85FFE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3186"/>
                <a:ext cx="126" cy="34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11" name="Group 127">
              <a:extLst>
                <a:ext uri="{FF2B5EF4-FFF2-40B4-BE49-F238E27FC236}">
                  <a16:creationId xmlns:a16="http://schemas.microsoft.com/office/drawing/2014/main" id="{E63E34BB-BA4B-859B-BF39-3504B5124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0" y="3241"/>
              <a:ext cx="278" cy="33"/>
              <a:chOff x="1860" y="3241"/>
              <a:chExt cx="278" cy="33"/>
            </a:xfrm>
          </p:grpSpPr>
          <p:sp>
            <p:nvSpPr>
              <p:cNvPr id="149" name="Rectangle 128">
                <a:extLst>
                  <a:ext uri="{FF2B5EF4-FFF2-40B4-BE49-F238E27FC236}">
                    <a16:creationId xmlns:a16="http://schemas.microsoft.com/office/drawing/2014/main" id="{F35D8B7D-FE66-8837-4734-E8459CEFD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3241"/>
                <a:ext cx="78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50" name="Rectangle 129">
                <a:extLst>
                  <a:ext uri="{FF2B5EF4-FFF2-40B4-BE49-F238E27FC236}">
                    <a16:creationId xmlns:a16="http://schemas.microsoft.com/office/drawing/2014/main" id="{99D961AC-8DED-8065-1603-A24FA49BB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3241"/>
                <a:ext cx="51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51" name="Rectangle 130">
                <a:extLst>
                  <a:ext uri="{FF2B5EF4-FFF2-40B4-BE49-F238E27FC236}">
                    <a16:creationId xmlns:a16="http://schemas.microsoft.com/office/drawing/2014/main" id="{AB20DD7D-351D-D05C-124F-BC14BE966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3241"/>
                <a:ext cx="126" cy="3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12" name="Group 131">
              <a:extLst>
                <a:ext uri="{FF2B5EF4-FFF2-40B4-BE49-F238E27FC236}">
                  <a16:creationId xmlns:a16="http://schemas.microsoft.com/office/drawing/2014/main" id="{97B45BF9-E81C-0D6D-77AD-4151AED30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4" y="3071"/>
              <a:ext cx="79" cy="46"/>
              <a:chOff x="1864" y="3071"/>
              <a:chExt cx="79" cy="46"/>
            </a:xfrm>
          </p:grpSpPr>
          <p:sp>
            <p:nvSpPr>
              <p:cNvPr id="147" name="Freeform 132">
                <a:extLst>
                  <a:ext uri="{FF2B5EF4-FFF2-40B4-BE49-F238E27FC236}">
                    <a16:creationId xmlns:a16="http://schemas.microsoft.com/office/drawing/2014/main" id="{AE8F904D-7ED6-93CB-3FC5-6D006024E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3071"/>
                <a:ext cx="79" cy="46"/>
              </a:xfrm>
              <a:custGeom>
                <a:avLst/>
                <a:gdLst>
                  <a:gd name="T0" fmla="*/ 78 w 79"/>
                  <a:gd name="T1" fmla="*/ 0 h 46"/>
                  <a:gd name="T2" fmla="*/ 78 w 79"/>
                  <a:gd name="T3" fmla="*/ 45 h 46"/>
                  <a:gd name="T4" fmla="*/ 0 w 79"/>
                  <a:gd name="T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6">
                    <a:moveTo>
                      <a:pt x="78" y="0"/>
                    </a:moveTo>
                    <a:lnTo>
                      <a:pt x="78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FF99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48" name="Freeform 133">
                <a:extLst>
                  <a:ext uri="{FF2B5EF4-FFF2-40B4-BE49-F238E27FC236}">
                    <a16:creationId xmlns:a16="http://schemas.microsoft.com/office/drawing/2014/main" id="{1B201761-0299-CE22-C692-2BD8176D8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3071"/>
                <a:ext cx="79" cy="46"/>
              </a:xfrm>
              <a:custGeom>
                <a:avLst/>
                <a:gdLst>
                  <a:gd name="T0" fmla="*/ 0 w 79"/>
                  <a:gd name="T1" fmla="*/ 45 h 46"/>
                  <a:gd name="T2" fmla="*/ 0 w 79"/>
                  <a:gd name="T3" fmla="*/ 0 h 46"/>
                  <a:gd name="T4" fmla="*/ 78 w 79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6">
                    <a:moveTo>
                      <a:pt x="0" y="45"/>
                    </a:moveTo>
                    <a:lnTo>
                      <a:pt x="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9900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13" name="Group 134">
              <a:extLst>
                <a:ext uri="{FF2B5EF4-FFF2-40B4-BE49-F238E27FC236}">
                  <a16:creationId xmlns:a16="http://schemas.microsoft.com/office/drawing/2014/main" id="{0F510568-05ED-EC60-BA74-3435D8E88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" y="3071"/>
              <a:ext cx="52" cy="46"/>
              <a:chOff x="1951" y="3071"/>
              <a:chExt cx="52" cy="46"/>
            </a:xfrm>
          </p:grpSpPr>
          <p:sp>
            <p:nvSpPr>
              <p:cNvPr id="145" name="Freeform 135">
                <a:extLst>
                  <a:ext uri="{FF2B5EF4-FFF2-40B4-BE49-F238E27FC236}">
                    <a16:creationId xmlns:a16="http://schemas.microsoft.com/office/drawing/2014/main" id="{1AFFBE09-1060-4B6D-D356-86E653DA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071"/>
                <a:ext cx="52" cy="46"/>
              </a:xfrm>
              <a:custGeom>
                <a:avLst/>
                <a:gdLst>
                  <a:gd name="T0" fmla="*/ 51 w 52"/>
                  <a:gd name="T1" fmla="*/ 0 h 46"/>
                  <a:gd name="T2" fmla="*/ 51 w 52"/>
                  <a:gd name="T3" fmla="*/ 45 h 46"/>
                  <a:gd name="T4" fmla="*/ 0 w 52"/>
                  <a:gd name="T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6">
                    <a:moveTo>
                      <a:pt x="51" y="0"/>
                    </a:moveTo>
                    <a:lnTo>
                      <a:pt x="51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46" name="Freeform 136">
                <a:extLst>
                  <a:ext uri="{FF2B5EF4-FFF2-40B4-BE49-F238E27FC236}">
                    <a16:creationId xmlns:a16="http://schemas.microsoft.com/office/drawing/2014/main" id="{171E633A-2AC2-F54A-B059-3FBF226F1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071"/>
                <a:ext cx="52" cy="46"/>
              </a:xfrm>
              <a:custGeom>
                <a:avLst/>
                <a:gdLst>
                  <a:gd name="T0" fmla="*/ 0 w 52"/>
                  <a:gd name="T1" fmla="*/ 45 h 46"/>
                  <a:gd name="T2" fmla="*/ 0 w 52"/>
                  <a:gd name="T3" fmla="*/ 0 h 46"/>
                  <a:gd name="T4" fmla="*/ 51 w 52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6">
                    <a:moveTo>
                      <a:pt x="0" y="45"/>
                    </a:moveTo>
                    <a:lnTo>
                      <a:pt x="0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14" name="Group 137">
              <a:extLst>
                <a:ext uri="{FF2B5EF4-FFF2-40B4-BE49-F238E27FC236}">
                  <a16:creationId xmlns:a16="http://schemas.microsoft.com/office/drawing/2014/main" id="{7C78EBF1-4B07-1385-A7B2-53266D5BF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3071"/>
              <a:ext cx="131" cy="46"/>
              <a:chOff x="2012" y="3071"/>
              <a:chExt cx="131" cy="46"/>
            </a:xfrm>
          </p:grpSpPr>
          <p:sp>
            <p:nvSpPr>
              <p:cNvPr id="143" name="Freeform 138">
                <a:extLst>
                  <a:ext uri="{FF2B5EF4-FFF2-40B4-BE49-F238E27FC236}">
                    <a16:creationId xmlns:a16="http://schemas.microsoft.com/office/drawing/2014/main" id="{125281D8-6C21-BCED-430A-3925655EE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071"/>
                <a:ext cx="131" cy="46"/>
              </a:xfrm>
              <a:custGeom>
                <a:avLst/>
                <a:gdLst>
                  <a:gd name="T0" fmla="*/ 130 w 131"/>
                  <a:gd name="T1" fmla="*/ 0 h 46"/>
                  <a:gd name="T2" fmla="*/ 130 w 131"/>
                  <a:gd name="T3" fmla="*/ 45 h 46"/>
                  <a:gd name="T4" fmla="*/ 0 w 131"/>
                  <a:gd name="T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6">
                    <a:moveTo>
                      <a:pt x="130" y="0"/>
                    </a:moveTo>
                    <a:lnTo>
                      <a:pt x="13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44" name="Freeform 139">
                <a:extLst>
                  <a:ext uri="{FF2B5EF4-FFF2-40B4-BE49-F238E27FC236}">
                    <a16:creationId xmlns:a16="http://schemas.microsoft.com/office/drawing/2014/main" id="{07E17881-575F-F94E-F202-FC9C79D75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071"/>
                <a:ext cx="131" cy="46"/>
              </a:xfrm>
              <a:custGeom>
                <a:avLst/>
                <a:gdLst>
                  <a:gd name="T0" fmla="*/ 0 w 131"/>
                  <a:gd name="T1" fmla="*/ 45 h 46"/>
                  <a:gd name="T2" fmla="*/ 0 w 131"/>
                  <a:gd name="T3" fmla="*/ 0 h 46"/>
                  <a:gd name="T4" fmla="*/ 130 w 131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6">
                    <a:moveTo>
                      <a:pt x="0" y="45"/>
                    </a:move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15" name="Group 140">
              <a:extLst>
                <a:ext uri="{FF2B5EF4-FFF2-40B4-BE49-F238E27FC236}">
                  <a16:creationId xmlns:a16="http://schemas.microsoft.com/office/drawing/2014/main" id="{D26CA56C-FD8B-9FF3-1865-74A45703B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4" y="3126"/>
              <a:ext cx="79" cy="44"/>
              <a:chOff x="1864" y="3126"/>
              <a:chExt cx="79" cy="44"/>
            </a:xfrm>
          </p:grpSpPr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96FA9891-5396-1EF1-5900-B0038DBFE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3126"/>
                <a:ext cx="79" cy="44"/>
              </a:xfrm>
              <a:custGeom>
                <a:avLst/>
                <a:gdLst>
                  <a:gd name="T0" fmla="*/ 78 w 79"/>
                  <a:gd name="T1" fmla="*/ 0 h 44"/>
                  <a:gd name="T2" fmla="*/ 78 w 79"/>
                  <a:gd name="T3" fmla="*/ 43 h 44"/>
                  <a:gd name="T4" fmla="*/ 0 w 79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4">
                    <a:moveTo>
                      <a:pt x="78" y="0"/>
                    </a:moveTo>
                    <a:lnTo>
                      <a:pt x="78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99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42" name="Freeform 142">
                <a:extLst>
                  <a:ext uri="{FF2B5EF4-FFF2-40B4-BE49-F238E27FC236}">
                    <a16:creationId xmlns:a16="http://schemas.microsoft.com/office/drawing/2014/main" id="{CF2EDD26-C939-284E-D127-E628064D5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3126"/>
                <a:ext cx="79" cy="44"/>
              </a:xfrm>
              <a:custGeom>
                <a:avLst/>
                <a:gdLst>
                  <a:gd name="T0" fmla="*/ 0 w 79"/>
                  <a:gd name="T1" fmla="*/ 43 h 44"/>
                  <a:gd name="T2" fmla="*/ 0 w 79"/>
                  <a:gd name="T3" fmla="*/ 0 h 44"/>
                  <a:gd name="T4" fmla="*/ 78 w 79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4">
                    <a:moveTo>
                      <a:pt x="0" y="43"/>
                    </a:moveTo>
                    <a:lnTo>
                      <a:pt x="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9900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16" name="Group 143">
              <a:extLst>
                <a:ext uri="{FF2B5EF4-FFF2-40B4-BE49-F238E27FC236}">
                  <a16:creationId xmlns:a16="http://schemas.microsoft.com/office/drawing/2014/main" id="{634A67E1-BAA7-27B1-EE8D-368893F13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" y="3126"/>
              <a:ext cx="52" cy="44"/>
              <a:chOff x="1951" y="3126"/>
              <a:chExt cx="52" cy="44"/>
            </a:xfrm>
          </p:grpSpPr>
          <p:sp>
            <p:nvSpPr>
              <p:cNvPr id="139" name="Freeform 144">
                <a:extLst>
                  <a:ext uri="{FF2B5EF4-FFF2-40B4-BE49-F238E27FC236}">
                    <a16:creationId xmlns:a16="http://schemas.microsoft.com/office/drawing/2014/main" id="{6E8BBDC9-6536-28FD-B6A9-4393B0697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126"/>
                <a:ext cx="52" cy="44"/>
              </a:xfrm>
              <a:custGeom>
                <a:avLst/>
                <a:gdLst>
                  <a:gd name="T0" fmla="*/ 51 w 52"/>
                  <a:gd name="T1" fmla="*/ 0 h 44"/>
                  <a:gd name="T2" fmla="*/ 51 w 52"/>
                  <a:gd name="T3" fmla="*/ 43 h 44"/>
                  <a:gd name="T4" fmla="*/ 0 w 52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4">
                    <a:moveTo>
                      <a:pt x="51" y="0"/>
                    </a:moveTo>
                    <a:lnTo>
                      <a:pt x="51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40" name="Freeform 145">
                <a:extLst>
                  <a:ext uri="{FF2B5EF4-FFF2-40B4-BE49-F238E27FC236}">
                    <a16:creationId xmlns:a16="http://schemas.microsoft.com/office/drawing/2014/main" id="{E3712B52-A4BD-9ED1-827A-538303124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126"/>
                <a:ext cx="52" cy="44"/>
              </a:xfrm>
              <a:custGeom>
                <a:avLst/>
                <a:gdLst>
                  <a:gd name="T0" fmla="*/ 0 w 52"/>
                  <a:gd name="T1" fmla="*/ 43 h 44"/>
                  <a:gd name="T2" fmla="*/ 0 w 52"/>
                  <a:gd name="T3" fmla="*/ 0 h 44"/>
                  <a:gd name="T4" fmla="*/ 51 w 52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4">
                    <a:moveTo>
                      <a:pt x="0" y="43"/>
                    </a:moveTo>
                    <a:lnTo>
                      <a:pt x="0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17" name="Group 146">
              <a:extLst>
                <a:ext uri="{FF2B5EF4-FFF2-40B4-BE49-F238E27FC236}">
                  <a16:creationId xmlns:a16="http://schemas.microsoft.com/office/drawing/2014/main" id="{A7DA5EE2-D64B-E6AE-854F-57DB1C1D8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3126"/>
              <a:ext cx="131" cy="44"/>
              <a:chOff x="2012" y="3126"/>
              <a:chExt cx="131" cy="44"/>
            </a:xfrm>
          </p:grpSpPr>
          <p:sp>
            <p:nvSpPr>
              <p:cNvPr id="137" name="Freeform 147">
                <a:extLst>
                  <a:ext uri="{FF2B5EF4-FFF2-40B4-BE49-F238E27FC236}">
                    <a16:creationId xmlns:a16="http://schemas.microsoft.com/office/drawing/2014/main" id="{A81E7D06-79D5-E9AB-7111-D7AA2C4B2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126"/>
                <a:ext cx="131" cy="44"/>
              </a:xfrm>
              <a:custGeom>
                <a:avLst/>
                <a:gdLst>
                  <a:gd name="T0" fmla="*/ 130 w 131"/>
                  <a:gd name="T1" fmla="*/ 0 h 44"/>
                  <a:gd name="T2" fmla="*/ 130 w 131"/>
                  <a:gd name="T3" fmla="*/ 43 h 44"/>
                  <a:gd name="T4" fmla="*/ 0 w 131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4">
                    <a:moveTo>
                      <a:pt x="130" y="0"/>
                    </a:moveTo>
                    <a:lnTo>
                      <a:pt x="130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38" name="Freeform 148">
                <a:extLst>
                  <a:ext uri="{FF2B5EF4-FFF2-40B4-BE49-F238E27FC236}">
                    <a16:creationId xmlns:a16="http://schemas.microsoft.com/office/drawing/2014/main" id="{33210726-536C-8DDB-AA5B-7B5691516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126"/>
                <a:ext cx="131" cy="44"/>
              </a:xfrm>
              <a:custGeom>
                <a:avLst/>
                <a:gdLst>
                  <a:gd name="T0" fmla="*/ 0 w 131"/>
                  <a:gd name="T1" fmla="*/ 43 h 44"/>
                  <a:gd name="T2" fmla="*/ 0 w 131"/>
                  <a:gd name="T3" fmla="*/ 0 h 44"/>
                  <a:gd name="T4" fmla="*/ 130 w 131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4">
                    <a:moveTo>
                      <a:pt x="0" y="43"/>
                    </a:move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18" name="Group 149">
              <a:extLst>
                <a:ext uri="{FF2B5EF4-FFF2-40B4-BE49-F238E27FC236}">
                  <a16:creationId xmlns:a16="http://schemas.microsoft.com/office/drawing/2014/main" id="{32469500-B957-3DDE-C37B-B255F81F5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4" y="3182"/>
              <a:ext cx="79" cy="43"/>
              <a:chOff x="1864" y="3182"/>
              <a:chExt cx="79" cy="43"/>
            </a:xfrm>
          </p:grpSpPr>
          <p:sp>
            <p:nvSpPr>
              <p:cNvPr id="135" name="Freeform 150">
                <a:extLst>
                  <a:ext uri="{FF2B5EF4-FFF2-40B4-BE49-F238E27FC236}">
                    <a16:creationId xmlns:a16="http://schemas.microsoft.com/office/drawing/2014/main" id="{37D58022-6DF5-42AA-BEE5-28B4D7A60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3182"/>
                <a:ext cx="79" cy="43"/>
              </a:xfrm>
              <a:custGeom>
                <a:avLst/>
                <a:gdLst>
                  <a:gd name="T0" fmla="*/ 78 w 79"/>
                  <a:gd name="T1" fmla="*/ 0 h 43"/>
                  <a:gd name="T2" fmla="*/ 78 w 79"/>
                  <a:gd name="T3" fmla="*/ 42 h 43"/>
                  <a:gd name="T4" fmla="*/ 0 w 79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3">
                    <a:moveTo>
                      <a:pt x="78" y="0"/>
                    </a:moveTo>
                    <a:lnTo>
                      <a:pt x="78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99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36" name="Freeform 151">
                <a:extLst>
                  <a:ext uri="{FF2B5EF4-FFF2-40B4-BE49-F238E27FC236}">
                    <a16:creationId xmlns:a16="http://schemas.microsoft.com/office/drawing/2014/main" id="{A9689AB3-3512-1015-9229-56FD1E4B3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3182"/>
                <a:ext cx="79" cy="43"/>
              </a:xfrm>
              <a:custGeom>
                <a:avLst/>
                <a:gdLst>
                  <a:gd name="T0" fmla="*/ 0 w 79"/>
                  <a:gd name="T1" fmla="*/ 42 h 43"/>
                  <a:gd name="T2" fmla="*/ 0 w 79"/>
                  <a:gd name="T3" fmla="*/ 0 h 43"/>
                  <a:gd name="T4" fmla="*/ 78 w 79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3">
                    <a:moveTo>
                      <a:pt x="0" y="42"/>
                    </a:moveTo>
                    <a:lnTo>
                      <a:pt x="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9900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19" name="Group 152">
              <a:extLst>
                <a:ext uri="{FF2B5EF4-FFF2-40B4-BE49-F238E27FC236}">
                  <a16:creationId xmlns:a16="http://schemas.microsoft.com/office/drawing/2014/main" id="{4614E8E7-3BAB-039E-9448-02EFC9064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" y="3182"/>
              <a:ext cx="52" cy="43"/>
              <a:chOff x="1951" y="3182"/>
              <a:chExt cx="52" cy="43"/>
            </a:xfrm>
          </p:grpSpPr>
          <p:sp>
            <p:nvSpPr>
              <p:cNvPr id="133" name="Freeform 153">
                <a:extLst>
                  <a:ext uri="{FF2B5EF4-FFF2-40B4-BE49-F238E27FC236}">
                    <a16:creationId xmlns:a16="http://schemas.microsoft.com/office/drawing/2014/main" id="{F50288F9-C305-C613-28A7-8866B4804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182"/>
                <a:ext cx="52" cy="43"/>
              </a:xfrm>
              <a:custGeom>
                <a:avLst/>
                <a:gdLst>
                  <a:gd name="T0" fmla="*/ 51 w 52"/>
                  <a:gd name="T1" fmla="*/ 0 h 43"/>
                  <a:gd name="T2" fmla="*/ 51 w 52"/>
                  <a:gd name="T3" fmla="*/ 42 h 43"/>
                  <a:gd name="T4" fmla="*/ 0 w 52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3">
                    <a:moveTo>
                      <a:pt x="51" y="0"/>
                    </a:moveTo>
                    <a:lnTo>
                      <a:pt x="51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34" name="Freeform 154">
                <a:extLst>
                  <a:ext uri="{FF2B5EF4-FFF2-40B4-BE49-F238E27FC236}">
                    <a16:creationId xmlns:a16="http://schemas.microsoft.com/office/drawing/2014/main" id="{A46F2519-F9B4-B6FD-F1D8-53D26A09D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182"/>
                <a:ext cx="52" cy="43"/>
              </a:xfrm>
              <a:custGeom>
                <a:avLst/>
                <a:gdLst>
                  <a:gd name="T0" fmla="*/ 0 w 52"/>
                  <a:gd name="T1" fmla="*/ 42 h 43"/>
                  <a:gd name="T2" fmla="*/ 0 w 52"/>
                  <a:gd name="T3" fmla="*/ 0 h 43"/>
                  <a:gd name="T4" fmla="*/ 51 w 52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3">
                    <a:moveTo>
                      <a:pt x="0" y="42"/>
                    </a:moveTo>
                    <a:lnTo>
                      <a:pt x="0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20" name="Group 155">
              <a:extLst>
                <a:ext uri="{FF2B5EF4-FFF2-40B4-BE49-F238E27FC236}">
                  <a16:creationId xmlns:a16="http://schemas.microsoft.com/office/drawing/2014/main" id="{BCBE0B67-2977-B42E-FB2F-0DB896BCF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3182"/>
              <a:ext cx="131" cy="43"/>
              <a:chOff x="2012" y="3182"/>
              <a:chExt cx="131" cy="43"/>
            </a:xfrm>
          </p:grpSpPr>
          <p:sp>
            <p:nvSpPr>
              <p:cNvPr id="131" name="Freeform 156">
                <a:extLst>
                  <a:ext uri="{FF2B5EF4-FFF2-40B4-BE49-F238E27FC236}">
                    <a16:creationId xmlns:a16="http://schemas.microsoft.com/office/drawing/2014/main" id="{02621B5D-5185-5759-7ED4-6CA8F8D45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182"/>
                <a:ext cx="131" cy="43"/>
              </a:xfrm>
              <a:custGeom>
                <a:avLst/>
                <a:gdLst>
                  <a:gd name="T0" fmla="*/ 130 w 131"/>
                  <a:gd name="T1" fmla="*/ 0 h 43"/>
                  <a:gd name="T2" fmla="*/ 130 w 131"/>
                  <a:gd name="T3" fmla="*/ 42 h 43"/>
                  <a:gd name="T4" fmla="*/ 0 w 131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3">
                    <a:moveTo>
                      <a:pt x="130" y="0"/>
                    </a:moveTo>
                    <a:lnTo>
                      <a:pt x="13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32" name="Freeform 157">
                <a:extLst>
                  <a:ext uri="{FF2B5EF4-FFF2-40B4-BE49-F238E27FC236}">
                    <a16:creationId xmlns:a16="http://schemas.microsoft.com/office/drawing/2014/main" id="{30CACCFC-140E-0499-7C7B-2553C14AC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182"/>
                <a:ext cx="131" cy="43"/>
              </a:xfrm>
              <a:custGeom>
                <a:avLst/>
                <a:gdLst>
                  <a:gd name="T0" fmla="*/ 0 w 131"/>
                  <a:gd name="T1" fmla="*/ 42 h 43"/>
                  <a:gd name="T2" fmla="*/ 0 w 131"/>
                  <a:gd name="T3" fmla="*/ 0 h 43"/>
                  <a:gd name="T4" fmla="*/ 130 w 131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3">
                    <a:moveTo>
                      <a:pt x="0" y="42"/>
                    </a:move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21" name="Group 158">
              <a:extLst>
                <a:ext uri="{FF2B5EF4-FFF2-40B4-BE49-F238E27FC236}">
                  <a16:creationId xmlns:a16="http://schemas.microsoft.com/office/drawing/2014/main" id="{DBEEF096-D3D5-AAB6-B1C4-A6871C670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4" y="3236"/>
              <a:ext cx="79" cy="44"/>
              <a:chOff x="1864" y="3236"/>
              <a:chExt cx="79" cy="44"/>
            </a:xfrm>
          </p:grpSpPr>
          <p:sp>
            <p:nvSpPr>
              <p:cNvPr id="129" name="Freeform 159">
                <a:extLst>
                  <a:ext uri="{FF2B5EF4-FFF2-40B4-BE49-F238E27FC236}">
                    <a16:creationId xmlns:a16="http://schemas.microsoft.com/office/drawing/2014/main" id="{6018D0B4-C5C5-C92C-9261-4C8B1D0FB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3236"/>
                <a:ext cx="79" cy="44"/>
              </a:xfrm>
              <a:custGeom>
                <a:avLst/>
                <a:gdLst>
                  <a:gd name="T0" fmla="*/ 78 w 79"/>
                  <a:gd name="T1" fmla="*/ 0 h 44"/>
                  <a:gd name="T2" fmla="*/ 78 w 79"/>
                  <a:gd name="T3" fmla="*/ 43 h 44"/>
                  <a:gd name="T4" fmla="*/ 0 w 79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4">
                    <a:moveTo>
                      <a:pt x="78" y="0"/>
                    </a:moveTo>
                    <a:lnTo>
                      <a:pt x="78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99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30" name="Freeform 160">
                <a:extLst>
                  <a:ext uri="{FF2B5EF4-FFF2-40B4-BE49-F238E27FC236}">
                    <a16:creationId xmlns:a16="http://schemas.microsoft.com/office/drawing/2014/main" id="{49986D77-856C-F7A4-ED45-3A7C527DA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3236"/>
                <a:ext cx="79" cy="44"/>
              </a:xfrm>
              <a:custGeom>
                <a:avLst/>
                <a:gdLst>
                  <a:gd name="T0" fmla="*/ 0 w 79"/>
                  <a:gd name="T1" fmla="*/ 43 h 44"/>
                  <a:gd name="T2" fmla="*/ 0 w 79"/>
                  <a:gd name="T3" fmla="*/ 0 h 44"/>
                  <a:gd name="T4" fmla="*/ 78 w 79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44">
                    <a:moveTo>
                      <a:pt x="0" y="43"/>
                    </a:moveTo>
                    <a:lnTo>
                      <a:pt x="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9900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22" name="Group 161">
              <a:extLst>
                <a:ext uri="{FF2B5EF4-FFF2-40B4-BE49-F238E27FC236}">
                  <a16:creationId xmlns:a16="http://schemas.microsoft.com/office/drawing/2014/main" id="{C5CCB895-02D7-9D8D-25AC-701310AEF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" y="3236"/>
              <a:ext cx="52" cy="44"/>
              <a:chOff x="1951" y="3236"/>
              <a:chExt cx="52" cy="44"/>
            </a:xfrm>
          </p:grpSpPr>
          <p:sp>
            <p:nvSpPr>
              <p:cNvPr id="127" name="Freeform 162">
                <a:extLst>
                  <a:ext uri="{FF2B5EF4-FFF2-40B4-BE49-F238E27FC236}">
                    <a16:creationId xmlns:a16="http://schemas.microsoft.com/office/drawing/2014/main" id="{7058544C-E113-9ECD-B7AC-8C22AE2BC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236"/>
                <a:ext cx="52" cy="44"/>
              </a:xfrm>
              <a:custGeom>
                <a:avLst/>
                <a:gdLst>
                  <a:gd name="T0" fmla="*/ 51 w 52"/>
                  <a:gd name="T1" fmla="*/ 0 h 44"/>
                  <a:gd name="T2" fmla="*/ 51 w 52"/>
                  <a:gd name="T3" fmla="*/ 43 h 44"/>
                  <a:gd name="T4" fmla="*/ 0 w 52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4">
                    <a:moveTo>
                      <a:pt x="51" y="0"/>
                    </a:moveTo>
                    <a:lnTo>
                      <a:pt x="51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28" name="Freeform 163">
                <a:extLst>
                  <a:ext uri="{FF2B5EF4-FFF2-40B4-BE49-F238E27FC236}">
                    <a16:creationId xmlns:a16="http://schemas.microsoft.com/office/drawing/2014/main" id="{CCD1057E-30B2-6E57-9ACD-DFBECDFFA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3236"/>
                <a:ext cx="52" cy="44"/>
              </a:xfrm>
              <a:custGeom>
                <a:avLst/>
                <a:gdLst>
                  <a:gd name="T0" fmla="*/ 0 w 52"/>
                  <a:gd name="T1" fmla="*/ 43 h 44"/>
                  <a:gd name="T2" fmla="*/ 0 w 52"/>
                  <a:gd name="T3" fmla="*/ 0 h 44"/>
                  <a:gd name="T4" fmla="*/ 51 w 52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4">
                    <a:moveTo>
                      <a:pt x="0" y="43"/>
                    </a:moveTo>
                    <a:lnTo>
                      <a:pt x="0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23" name="Group 164">
              <a:extLst>
                <a:ext uri="{FF2B5EF4-FFF2-40B4-BE49-F238E27FC236}">
                  <a16:creationId xmlns:a16="http://schemas.microsoft.com/office/drawing/2014/main" id="{2D8A6117-3785-A40C-D74C-BD5F794D0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3236"/>
              <a:ext cx="131" cy="44"/>
              <a:chOff x="2012" y="3236"/>
              <a:chExt cx="131" cy="44"/>
            </a:xfrm>
          </p:grpSpPr>
          <p:sp>
            <p:nvSpPr>
              <p:cNvPr id="125" name="Freeform 165">
                <a:extLst>
                  <a:ext uri="{FF2B5EF4-FFF2-40B4-BE49-F238E27FC236}">
                    <a16:creationId xmlns:a16="http://schemas.microsoft.com/office/drawing/2014/main" id="{8DCC44AF-7524-891C-FC63-21299882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236"/>
                <a:ext cx="131" cy="44"/>
              </a:xfrm>
              <a:custGeom>
                <a:avLst/>
                <a:gdLst>
                  <a:gd name="T0" fmla="*/ 130 w 131"/>
                  <a:gd name="T1" fmla="*/ 0 h 44"/>
                  <a:gd name="T2" fmla="*/ 130 w 131"/>
                  <a:gd name="T3" fmla="*/ 43 h 44"/>
                  <a:gd name="T4" fmla="*/ 0 w 131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4">
                    <a:moveTo>
                      <a:pt x="130" y="0"/>
                    </a:moveTo>
                    <a:lnTo>
                      <a:pt x="130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26" name="Freeform 166">
                <a:extLst>
                  <a:ext uri="{FF2B5EF4-FFF2-40B4-BE49-F238E27FC236}">
                    <a16:creationId xmlns:a16="http://schemas.microsoft.com/office/drawing/2014/main" id="{185CA9C9-BFFB-B0A9-96C3-D8FA46A1E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236"/>
                <a:ext cx="131" cy="44"/>
              </a:xfrm>
              <a:custGeom>
                <a:avLst/>
                <a:gdLst>
                  <a:gd name="T0" fmla="*/ 0 w 131"/>
                  <a:gd name="T1" fmla="*/ 43 h 44"/>
                  <a:gd name="T2" fmla="*/ 0 w 131"/>
                  <a:gd name="T3" fmla="*/ 0 h 44"/>
                  <a:gd name="T4" fmla="*/ 130 w 131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1" h="44">
                    <a:moveTo>
                      <a:pt x="0" y="43"/>
                    </a:move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sp>
          <p:nvSpPr>
            <p:cNvPr id="124" name="Rectangle 167">
              <a:extLst>
                <a:ext uri="{FF2B5EF4-FFF2-40B4-BE49-F238E27FC236}">
                  <a16:creationId xmlns:a16="http://schemas.microsoft.com/office/drawing/2014/main" id="{462BC736-5062-0D06-2CB0-0BC33F1F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2882"/>
              <a:ext cx="39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4150" tIns="92076" rIns="184150" bIns="92076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May 2024</a:t>
              </a:r>
            </a:p>
          </p:txBody>
        </p:sp>
      </p:grpSp>
      <p:grpSp>
        <p:nvGrpSpPr>
          <p:cNvPr id="168" name="Группа 11">
            <a:extLst>
              <a:ext uri="{FF2B5EF4-FFF2-40B4-BE49-F238E27FC236}">
                <a16:creationId xmlns:a16="http://schemas.microsoft.com/office/drawing/2014/main" id="{9F160312-D0CB-CDF6-7DBB-A82C822468C6}"/>
              </a:ext>
            </a:extLst>
          </p:cNvPr>
          <p:cNvGrpSpPr/>
          <p:nvPr/>
        </p:nvGrpSpPr>
        <p:grpSpPr>
          <a:xfrm>
            <a:off x="1052150" y="8375088"/>
            <a:ext cx="1400232" cy="620696"/>
            <a:chOff x="7902151" y="5399843"/>
            <a:chExt cx="1052198" cy="467211"/>
          </a:xfrm>
        </p:grpSpPr>
        <p:sp>
          <p:nvSpPr>
            <p:cNvPr id="169" name="Прямоугольник 2">
              <a:extLst>
                <a:ext uri="{FF2B5EF4-FFF2-40B4-BE49-F238E27FC236}">
                  <a16:creationId xmlns:a16="http://schemas.microsoft.com/office/drawing/2014/main" id="{F979D510-C452-0AAB-68D8-99D6D8FD0883}"/>
                </a:ext>
              </a:extLst>
            </p:cNvPr>
            <p:cNvSpPr/>
            <p:nvPr/>
          </p:nvSpPr>
          <p:spPr>
            <a:xfrm>
              <a:off x="7902151" y="5399843"/>
              <a:ext cx="1052198" cy="412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3600" dirty="0"/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ECCF9591-1601-F381-94B4-06FF8C7C8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952" y="5407764"/>
              <a:ext cx="1000596" cy="45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3" name="Picture 172">
            <a:extLst>
              <a:ext uri="{FF2B5EF4-FFF2-40B4-BE49-F238E27FC236}">
                <a16:creationId xmlns:a16="http://schemas.microsoft.com/office/drawing/2014/main" id="{87250DD0-2BDC-55EF-98C5-DC252FF0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97" y="8560863"/>
            <a:ext cx="1422670" cy="3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3">
            <a:extLst>
              <a:ext uri="{FF2B5EF4-FFF2-40B4-BE49-F238E27FC236}">
                <a16:creationId xmlns:a16="http://schemas.microsoft.com/office/drawing/2014/main" id="{12ECF4B4-585A-A84F-F911-6D5001F8E4A2}"/>
              </a:ext>
            </a:extLst>
          </p:cNvPr>
          <p:cNvGrpSpPr>
            <a:grpSpLocks/>
          </p:cNvGrpSpPr>
          <p:nvPr/>
        </p:nvGrpSpPr>
        <p:grpSpPr bwMode="auto">
          <a:xfrm>
            <a:off x="4102140" y="6705395"/>
            <a:ext cx="1532198" cy="1312614"/>
            <a:chOff x="2294" y="2641"/>
            <a:chExt cx="393" cy="463"/>
          </a:xfrm>
        </p:grpSpPr>
        <p:sp>
          <p:nvSpPr>
            <p:cNvPr id="175" name="Rectangle 4">
              <a:extLst>
                <a:ext uri="{FF2B5EF4-FFF2-40B4-BE49-F238E27FC236}">
                  <a16:creationId xmlns:a16="http://schemas.microsoft.com/office/drawing/2014/main" id="{75D41471-EBED-C5C0-34ED-2E2F47434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2645"/>
              <a:ext cx="326" cy="45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grpSp>
          <p:nvGrpSpPr>
            <p:cNvPr id="176" name="Group 5">
              <a:extLst>
                <a:ext uri="{FF2B5EF4-FFF2-40B4-BE49-F238E27FC236}">
                  <a16:creationId xmlns:a16="http://schemas.microsoft.com/office/drawing/2014/main" id="{2D2606F4-3A2E-C1D3-2A75-37D9A2CAA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" y="2641"/>
              <a:ext cx="331" cy="454"/>
              <a:chOff x="2318" y="2641"/>
              <a:chExt cx="331" cy="454"/>
            </a:xfrm>
          </p:grpSpPr>
          <p:sp>
            <p:nvSpPr>
              <p:cNvPr id="229" name="AutoShape 6">
                <a:extLst>
                  <a:ext uri="{FF2B5EF4-FFF2-40B4-BE49-F238E27FC236}">
                    <a16:creationId xmlns:a16="http://schemas.microsoft.com/office/drawing/2014/main" id="{48FF30F8-5BC8-80CF-FA48-361DDE65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100" y="2860"/>
                <a:ext cx="454" cy="16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30" name="AutoShape 7">
                <a:extLst>
                  <a:ext uri="{FF2B5EF4-FFF2-40B4-BE49-F238E27FC236}">
                    <a16:creationId xmlns:a16="http://schemas.microsoft.com/office/drawing/2014/main" id="{0D354DCB-536E-5C6D-173E-B90E5DE51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800000" flipH="1" flipV="1">
                <a:off x="2318" y="2642"/>
                <a:ext cx="331" cy="21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77" name="Group 8">
              <a:extLst>
                <a:ext uri="{FF2B5EF4-FFF2-40B4-BE49-F238E27FC236}">
                  <a16:creationId xmlns:a16="http://schemas.microsoft.com/office/drawing/2014/main" id="{F35A98DE-EF90-BA59-8EC5-AD0912A1D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" y="2641"/>
              <a:ext cx="338" cy="463"/>
              <a:chOff x="2318" y="2641"/>
              <a:chExt cx="338" cy="463"/>
            </a:xfrm>
          </p:grpSpPr>
          <p:sp>
            <p:nvSpPr>
              <p:cNvPr id="227" name="AutoShape 9">
                <a:extLst>
                  <a:ext uri="{FF2B5EF4-FFF2-40B4-BE49-F238E27FC236}">
                    <a16:creationId xmlns:a16="http://schemas.microsoft.com/office/drawing/2014/main" id="{7A296741-00DD-4117-72F1-F22D0F104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2421" y="2860"/>
                <a:ext cx="454" cy="16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28" name="AutoShape 10">
                <a:extLst>
                  <a:ext uri="{FF2B5EF4-FFF2-40B4-BE49-F238E27FC236}">
                    <a16:creationId xmlns:a16="http://schemas.microsoft.com/office/drawing/2014/main" id="{EC9EF805-169D-9F3E-AA20-D44376F88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18" y="3085"/>
                <a:ext cx="331" cy="19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sp>
          <p:nvSpPr>
            <p:cNvPr id="178" name="Rectangle 11">
              <a:extLst>
                <a:ext uri="{FF2B5EF4-FFF2-40B4-BE49-F238E27FC236}">
                  <a16:creationId xmlns:a16="http://schemas.microsoft.com/office/drawing/2014/main" id="{A3D5FFDC-8506-A1A5-A2C8-7D2285D1B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2864"/>
              <a:ext cx="79" cy="34"/>
            </a:xfrm>
            <a:prstGeom prst="rect">
              <a:avLst/>
            </a:prstGeom>
            <a:solidFill>
              <a:srgbClr val="90AB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79" name="Rectangle 12">
              <a:extLst>
                <a:ext uri="{FF2B5EF4-FFF2-40B4-BE49-F238E27FC236}">
                  <a16:creationId xmlns:a16="http://schemas.microsoft.com/office/drawing/2014/main" id="{3C97D4C6-CE95-2C70-38BD-9CD8AF94B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864"/>
              <a:ext cx="52" cy="34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0" name="Rectangle 13">
              <a:extLst>
                <a:ext uri="{FF2B5EF4-FFF2-40B4-BE49-F238E27FC236}">
                  <a16:creationId xmlns:a16="http://schemas.microsoft.com/office/drawing/2014/main" id="{F0488C70-D53F-2AC0-96E9-FD72507BD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2864"/>
              <a:ext cx="127" cy="34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1" name="Rectangle 14">
              <a:extLst>
                <a:ext uri="{FF2B5EF4-FFF2-40B4-BE49-F238E27FC236}">
                  <a16:creationId xmlns:a16="http://schemas.microsoft.com/office/drawing/2014/main" id="{18A2463B-DFDF-2C6E-6C81-E6D17F94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2917"/>
              <a:ext cx="79" cy="36"/>
            </a:xfrm>
            <a:prstGeom prst="rect">
              <a:avLst/>
            </a:prstGeom>
            <a:solidFill>
              <a:srgbClr val="90AB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2" name="Rectangle 15">
              <a:extLst>
                <a:ext uri="{FF2B5EF4-FFF2-40B4-BE49-F238E27FC236}">
                  <a16:creationId xmlns:a16="http://schemas.microsoft.com/office/drawing/2014/main" id="{7B3DB1FE-9407-672B-A26F-C7ADA9AFA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917"/>
              <a:ext cx="52" cy="36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3" name="Rectangle 16">
              <a:extLst>
                <a:ext uri="{FF2B5EF4-FFF2-40B4-BE49-F238E27FC236}">
                  <a16:creationId xmlns:a16="http://schemas.microsoft.com/office/drawing/2014/main" id="{BBD2B24D-4BD8-E705-9982-7EA126337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2917"/>
              <a:ext cx="127" cy="36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4" name="Rectangle 17">
              <a:extLst>
                <a:ext uri="{FF2B5EF4-FFF2-40B4-BE49-F238E27FC236}">
                  <a16:creationId xmlns:a16="http://schemas.microsoft.com/office/drawing/2014/main" id="{B27540A4-D8FA-A702-C784-E8E96620D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2973"/>
              <a:ext cx="79" cy="34"/>
            </a:xfrm>
            <a:prstGeom prst="rect">
              <a:avLst/>
            </a:prstGeom>
            <a:solidFill>
              <a:srgbClr val="90AB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5" name="Rectangle 18">
              <a:extLst>
                <a:ext uri="{FF2B5EF4-FFF2-40B4-BE49-F238E27FC236}">
                  <a16:creationId xmlns:a16="http://schemas.microsoft.com/office/drawing/2014/main" id="{022471E6-4604-F410-96A8-B30E36D1D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973"/>
              <a:ext cx="52" cy="34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6" name="Rectangle 19">
              <a:extLst>
                <a:ext uri="{FF2B5EF4-FFF2-40B4-BE49-F238E27FC236}">
                  <a16:creationId xmlns:a16="http://schemas.microsoft.com/office/drawing/2014/main" id="{DBCF9042-175B-1342-1EA2-CAF35236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2973"/>
              <a:ext cx="127" cy="34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7" name="Rectangle 20">
              <a:extLst>
                <a:ext uri="{FF2B5EF4-FFF2-40B4-BE49-F238E27FC236}">
                  <a16:creationId xmlns:a16="http://schemas.microsoft.com/office/drawing/2014/main" id="{CB45BE4C-C6BD-9A58-2C00-78C42F1B3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3027"/>
              <a:ext cx="79" cy="33"/>
            </a:xfrm>
            <a:prstGeom prst="rect">
              <a:avLst/>
            </a:prstGeom>
            <a:solidFill>
              <a:srgbClr val="90AB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8" name="Rectangle 21">
              <a:extLst>
                <a:ext uri="{FF2B5EF4-FFF2-40B4-BE49-F238E27FC236}">
                  <a16:creationId xmlns:a16="http://schemas.microsoft.com/office/drawing/2014/main" id="{59E50A2B-71DD-7188-00F1-6D303D55F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027"/>
              <a:ext cx="52" cy="33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189" name="Rectangle 22">
              <a:extLst>
                <a:ext uri="{FF2B5EF4-FFF2-40B4-BE49-F238E27FC236}">
                  <a16:creationId xmlns:a16="http://schemas.microsoft.com/office/drawing/2014/main" id="{1FF49C93-AD71-554C-E6BB-CAC36172B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3027"/>
              <a:ext cx="127" cy="33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grpSp>
          <p:nvGrpSpPr>
            <p:cNvPr id="190" name="Group 23">
              <a:extLst>
                <a:ext uri="{FF2B5EF4-FFF2-40B4-BE49-F238E27FC236}">
                  <a16:creationId xmlns:a16="http://schemas.microsoft.com/office/drawing/2014/main" id="{7E62B7F4-0709-C1D7-5DA4-D8902580E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2" y="2858"/>
              <a:ext cx="80" cy="46"/>
              <a:chOff x="2342" y="2858"/>
              <a:chExt cx="80" cy="46"/>
            </a:xfrm>
          </p:grpSpPr>
          <p:sp>
            <p:nvSpPr>
              <p:cNvPr id="225" name="Freeform 24">
                <a:extLst>
                  <a:ext uri="{FF2B5EF4-FFF2-40B4-BE49-F238E27FC236}">
                    <a16:creationId xmlns:a16="http://schemas.microsoft.com/office/drawing/2014/main" id="{0883690E-464F-1763-BDFC-A4E4BE22A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2858"/>
                <a:ext cx="80" cy="46"/>
              </a:xfrm>
              <a:custGeom>
                <a:avLst/>
                <a:gdLst>
                  <a:gd name="T0" fmla="*/ 79 w 80"/>
                  <a:gd name="T1" fmla="*/ 0 h 46"/>
                  <a:gd name="T2" fmla="*/ 79 w 80"/>
                  <a:gd name="T3" fmla="*/ 45 h 46"/>
                  <a:gd name="T4" fmla="*/ 0 w 80"/>
                  <a:gd name="T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46">
                    <a:moveTo>
                      <a:pt x="79" y="0"/>
                    </a:moveTo>
                    <a:lnTo>
                      <a:pt x="79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26" name="Freeform 25">
                <a:extLst>
                  <a:ext uri="{FF2B5EF4-FFF2-40B4-BE49-F238E27FC236}">
                    <a16:creationId xmlns:a16="http://schemas.microsoft.com/office/drawing/2014/main" id="{85EA1339-FA60-413F-8CC2-9D3E1F6A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2858"/>
                <a:ext cx="80" cy="46"/>
              </a:xfrm>
              <a:custGeom>
                <a:avLst/>
                <a:gdLst>
                  <a:gd name="T0" fmla="*/ 0 w 80"/>
                  <a:gd name="T1" fmla="*/ 45 h 46"/>
                  <a:gd name="T2" fmla="*/ 0 w 80"/>
                  <a:gd name="T3" fmla="*/ 0 h 46"/>
                  <a:gd name="T4" fmla="*/ 79 w 80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46">
                    <a:moveTo>
                      <a:pt x="0" y="45"/>
                    </a:moveTo>
                    <a:lnTo>
                      <a:pt x="0" y="0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1" name="Group 26">
              <a:extLst>
                <a:ext uri="{FF2B5EF4-FFF2-40B4-BE49-F238E27FC236}">
                  <a16:creationId xmlns:a16="http://schemas.microsoft.com/office/drawing/2014/main" id="{B5589FB8-F3C3-513F-12B6-A72BB33C2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2" y="2858"/>
              <a:ext cx="50" cy="46"/>
              <a:chOff x="2432" y="2858"/>
              <a:chExt cx="50" cy="46"/>
            </a:xfrm>
          </p:grpSpPr>
          <p:sp>
            <p:nvSpPr>
              <p:cNvPr id="223" name="Freeform 27">
                <a:extLst>
                  <a:ext uri="{FF2B5EF4-FFF2-40B4-BE49-F238E27FC236}">
                    <a16:creationId xmlns:a16="http://schemas.microsoft.com/office/drawing/2014/main" id="{1C2A8F17-A08C-D8C4-F032-2C265C3C6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858"/>
                <a:ext cx="50" cy="46"/>
              </a:xfrm>
              <a:custGeom>
                <a:avLst/>
                <a:gdLst>
                  <a:gd name="T0" fmla="*/ 49 w 50"/>
                  <a:gd name="T1" fmla="*/ 0 h 46"/>
                  <a:gd name="T2" fmla="*/ 49 w 50"/>
                  <a:gd name="T3" fmla="*/ 45 h 46"/>
                  <a:gd name="T4" fmla="*/ 0 w 50"/>
                  <a:gd name="T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6">
                    <a:moveTo>
                      <a:pt x="49" y="0"/>
                    </a:moveTo>
                    <a:lnTo>
                      <a:pt x="49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24" name="Freeform 28">
                <a:extLst>
                  <a:ext uri="{FF2B5EF4-FFF2-40B4-BE49-F238E27FC236}">
                    <a16:creationId xmlns:a16="http://schemas.microsoft.com/office/drawing/2014/main" id="{C58E2C26-EC8C-2883-41E9-74F94368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858"/>
                <a:ext cx="50" cy="46"/>
              </a:xfrm>
              <a:custGeom>
                <a:avLst/>
                <a:gdLst>
                  <a:gd name="T0" fmla="*/ 0 w 50"/>
                  <a:gd name="T1" fmla="*/ 45 h 46"/>
                  <a:gd name="T2" fmla="*/ 0 w 50"/>
                  <a:gd name="T3" fmla="*/ 0 h 46"/>
                  <a:gd name="T4" fmla="*/ 49 w 50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6">
                    <a:moveTo>
                      <a:pt x="0" y="45"/>
                    </a:moveTo>
                    <a:lnTo>
                      <a:pt x="0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2" name="Group 29">
              <a:extLst>
                <a:ext uri="{FF2B5EF4-FFF2-40B4-BE49-F238E27FC236}">
                  <a16:creationId xmlns:a16="http://schemas.microsoft.com/office/drawing/2014/main" id="{89878DE3-285B-B328-6752-3F613A373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1" y="2858"/>
              <a:ext cx="132" cy="46"/>
              <a:chOff x="2491" y="2858"/>
              <a:chExt cx="132" cy="46"/>
            </a:xfrm>
          </p:grpSpPr>
          <p:sp>
            <p:nvSpPr>
              <p:cNvPr id="221" name="Freeform 30">
                <a:extLst>
                  <a:ext uri="{FF2B5EF4-FFF2-40B4-BE49-F238E27FC236}">
                    <a16:creationId xmlns:a16="http://schemas.microsoft.com/office/drawing/2014/main" id="{085AD02D-8675-328A-897F-6DB682E2C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858"/>
                <a:ext cx="132" cy="46"/>
              </a:xfrm>
              <a:custGeom>
                <a:avLst/>
                <a:gdLst>
                  <a:gd name="T0" fmla="*/ 131 w 132"/>
                  <a:gd name="T1" fmla="*/ 0 h 46"/>
                  <a:gd name="T2" fmla="*/ 131 w 132"/>
                  <a:gd name="T3" fmla="*/ 45 h 46"/>
                  <a:gd name="T4" fmla="*/ 0 w 132"/>
                  <a:gd name="T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6">
                    <a:moveTo>
                      <a:pt x="131" y="0"/>
                    </a:moveTo>
                    <a:lnTo>
                      <a:pt x="131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22" name="Freeform 31">
                <a:extLst>
                  <a:ext uri="{FF2B5EF4-FFF2-40B4-BE49-F238E27FC236}">
                    <a16:creationId xmlns:a16="http://schemas.microsoft.com/office/drawing/2014/main" id="{447A879F-A2B2-CE7D-3F7D-FB2B35B27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858"/>
                <a:ext cx="132" cy="46"/>
              </a:xfrm>
              <a:custGeom>
                <a:avLst/>
                <a:gdLst>
                  <a:gd name="T0" fmla="*/ 0 w 132"/>
                  <a:gd name="T1" fmla="*/ 45 h 46"/>
                  <a:gd name="T2" fmla="*/ 0 w 132"/>
                  <a:gd name="T3" fmla="*/ 0 h 46"/>
                  <a:gd name="T4" fmla="*/ 131 w 132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6">
                    <a:moveTo>
                      <a:pt x="0" y="45"/>
                    </a:moveTo>
                    <a:lnTo>
                      <a:pt x="0" y="0"/>
                    </a:lnTo>
                    <a:lnTo>
                      <a:pt x="131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3" name="Group 32">
              <a:extLst>
                <a:ext uri="{FF2B5EF4-FFF2-40B4-BE49-F238E27FC236}">
                  <a16:creationId xmlns:a16="http://schemas.microsoft.com/office/drawing/2014/main" id="{BA2967E4-00A4-2A26-256E-5BC02367A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2" y="2914"/>
              <a:ext cx="80" cy="43"/>
              <a:chOff x="2342" y="2914"/>
              <a:chExt cx="80" cy="43"/>
            </a:xfrm>
          </p:grpSpPr>
          <p:sp>
            <p:nvSpPr>
              <p:cNvPr id="219" name="Freeform 33">
                <a:extLst>
                  <a:ext uri="{FF2B5EF4-FFF2-40B4-BE49-F238E27FC236}">
                    <a16:creationId xmlns:a16="http://schemas.microsoft.com/office/drawing/2014/main" id="{29DBFC8E-D57C-F217-686C-86D99297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2914"/>
                <a:ext cx="80" cy="43"/>
              </a:xfrm>
              <a:custGeom>
                <a:avLst/>
                <a:gdLst>
                  <a:gd name="T0" fmla="*/ 79 w 80"/>
                  <a:gd name="T1" fmla="*/ 0 h 43"/>
                  <a:gd name="T2" fmla="*/ 79 w 80"/>
                  <a:gd name="T3" fmla="*/ 42 h 43"/>
                  <a:gd name="T4" fmla="*/ 0 w 80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43">
                    <a:moveTo>
                      <a:pt x="79" y="0"/>
                    </a:moveTo>
                    <a:lnTo>
                      <a:pt x="7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20" name="Freeform 34">
                <a:extLst>
                  <a:ext uri="{FF2B5EF4-FFF2-40B4-BE49-F238E27FC236}">
                    <a16:creationId xmlns:a16="http://schemas.microsoft.com/office/drawing/2014/main" id="{9CD55768-2886-31E2-67A1-97F242266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2914"/>
                <a:ext cx="80" cy="43"/>
              </a:xfrm>
              <a:custGeom>
                <a:avLst/>
                <a:gdLst>
                  <a:gd name="T0" fmla="*/ 0 w 80"/>
                  <a:gd name="T1" fmla="*/ 42 h 43"/>
                  <a:gd name="T2" fmla="*/ 0 w 80"/>
                  <a:gd name="T3" fmla="*/ 0 h 43"/>
                  <a:gd name="T4" fmla="*/ 79 w 80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43">
                    <a:moveTo>
                      <a:pt x="0" y="42"/>
                    </a:moveTo>
                    <a:lnTo>
                      <a:pt x="0" y="0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4" name="Group 35">
              <a:extLst>
                <a:ext uri="{FF2B5EF4-FFF2-40B4-BE49-F238E27FC236}">
                  <a16:creationId xmlns:a16="http://schemas.microsoft.com/office/drawing/2014/main" id="{4FFC4ECD-8AEB-1BDE-1B8F-BBB91E1BE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2" y="2914"/>
              <a:ext cx="50" cy="43"/>
              <a:chOff x="2432" y="2914"/>
              <a:chExt cx="50" cy="43"/>
            </a:xfrm>
          </p:grpSpPr>
          <p:sp>
            <p:nvSpPr>
              <p:cNvPr id="217" name="Freeform 36">
                <a:extLst>
                  <a:ext uri="{FF2B5EF4-FFF2-40B4-BE49-F238E27FC236}">
                    <a16:creationId xmlns:a16="http://schemas.microsoft.com/office/drawing/2014/main" id="{88DA12A1-41C0-A263-AD5F-420A27B8E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914"/>
                <a:ext cx="50" cy="43"/>
              </a:xfrm>
              <a:custGeom>
                <a:avLst/>
                <a:gdLst>
                  <a:gd name="T0" fmla="*/ 49 w 50"/>
                  <a:gd name="T1" fmla="*/ 0 h 43"/>
                  <a:gd name="T2" fmla="*/ 49 w 50"/>
                  <a:gd name="T3" fmla="*/ 42 h 43"/>
                  <a:gd name="T4" fmla="*/ 0 w 50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3">
                    <a:moveTo>
                      <a:pt x="49" y="0"/>
                    </a:moveTo>
                    <a:lnTo>
                      <a:pt x="4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18" name="Freeform 37">
                <a:extLst>
                  <a:ext uri="{FF2B5EF4-FFF2-40B4-BE49-F238E27FC236}">
                    <a16:creationId xmlns:a16="http://schemas.microsoft.com/office/drawing/2014/main" id="{F75DCA22-115D-3993-949A-A96630E3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914"/>
                <a:ext cx="50" cy="43"/>
              </a:xfrm>
              <a:custGeom>
                <a:avLst/>
                <a:gdLst>
                  <a:gd name="T0" fmla="*/ 0 w 50"/>
                  <a:gd name="T1" fmla="*/ 42 h 43"/>
                  <a:gd name="T2" fmla="*/ 0 w 50"/>
                  <a:gd name="T3" fmla="*/ 0 h 43"/>
                  <a:gd name="T4" fmla="*/ 49 w 50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3">
                    <a:moveTo>
                      <a:pt x="0" y="42"/>
                    </a:moveTo>
                    <a:lnTo>
                      <a:pt x="0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5" name="Group 38">
              <a:extLst>
                <a:ext uri="{FF2B5EF4-FFF2-40B4-BE49-F238E27FC236}">
                  <a16:creationId xmlns:a16="http://schemas.microsoft.com/office/drawing/2014/main" id="{7DE67092-6950-545D-1002-23DEB53FF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1" y="2914"/>
              <a:ext cx="132" cy="43"/>
              <a:chOff x="2491" y="2914"/>
              <a:chExt cx="132" cy="43"/>
            </a:xfrm>
          </p:grpSpPr>
          <p:sp>
            <p:nvSpPr>
              <p:cNvPr id="215" name="Freeform 39">
                <a:extLst>
                  <a:ext uri="{FF2B5EF4-FFF2-40B4-BE49-F238E27FC236}">
                    <a16:creationId xmlns:a16="http://schemas.microsoft.com/office/drawing/2014/main" id="{75895055-A137-B236-E9BD-B7A3FD3D4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914"/>
                <a:ext cx="132" cy="43"/>
              </a:xfrm>
              <a:custGeom>
                <a:avLst/>
                <a:gdLst>
                  <a:gd name="T0" fmla="*/ 131 w 132"/>
                  <a:gd name="T1" fmla="*/ 0 h 43"/>
                  <a:gd name="T2" fmla="*/ 131 w 132"/>
                  <a:gd name="T3" fmla="*/ 42 h 43"/>
                  <a:gd name="T4" fmla="*/ 0 w 132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3">
                    <a:moveTo>
                      <a:pt x="131" y="0"/>
                    </a:moveTo>
                    <a:lnTo>
                      <a:pt x="131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16" name="Freeform 40">
                <a:extLst>
                  <a:ext uri="{FF2B5EF4-FFF2-40B4-BE49-F238E27FC236}">
                    <a16:creationId xmlns:a16="http://schemas.microsoft.com/office/drawing/2014/main" id="{E611C128-E281-A47B-9FAE-BEA04758E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914"/>
                <a:ext cx="132" cy="43"/>
              </a:xfrm>
              <a:custGeom>
                <a:avLst/>
                <a:gdLst>
                  <a:gd name="T0" fmla="*/ 0 w 132"/>
                  <a:gd name="T1" fmla="*/ 42 h 43"/>
                  <a:gd name="T2" fmla="*/ 0 w 132"/>
                  <a:gd name="T3" fmla="*/ 0 h 43"/>
                  <a:gd name="T4" fmla="*/ 131 w 132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3">
                    <a:moveTo>
                      <a:pt x="0" y="42"/>
                    </a:moveTo>
                    <a:lnTo>
                      <a:pt x="0" y="0"/>
                    </a:lnTo>
                    <a:lnTo>
                      <a:pt x="131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6" name="Group 41">
              <a:extLst>
                <a:ext uri="{FF2B5EF4-FFF2-40B4-BE49-F238E27FC236}">
                  <a16:creationId xmlns:a16="http://schemas.microsoft.com/office/drawing/2014/main" id="{F1058F9C-717A-17EA-9AA9-99C91A730C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2" y="2968"/>
              <a:ext cx="80" cy="43"/>
              <a:chOff x="2342" y="2968"/>
              <a:chExt cx="80" cy="43"/>
            </a:xfrm>
          </p:grpSpPr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C5C24C70-279F-C1CD-9DE4-E37BF738B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2968"/>
                <a:ext cx="80" cy="43"/>
              </a:xfrm>
              <a:custGeom>
                <a:avLst/>
                <a:gdLst>
                  <a:gd name="T0" fmla="*/ 79 w 80"/>
                  <a:gd name="T1" fmla="*/ 0 h 43"/>
                  <a:gd name="T2" fmla="*/ 79 w 80"/>
                  <a:gd name="T3" fmla="*/ 42 h 43"/>
                  <a:gd name="T4" fmla="*/ 0 w 80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43">
                    <a:moveTo>
                      <a:pt x="79" y="0"/>
                    </a:moveTo>
                    <a:lnTo>
                      <a:pt x="7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F31BA517-3BA3-D94C-D09E-A73890369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2968"/>
                <a:ext cx="80" cy="43"/>
              </a:xfrm>
              <a:custGeom>
                <a:avLst/>
                <a:gdLst>
                  <a:gd name="T0" fmla="*/ 0 w 80"/>
                  <a:gd name="T1" fmla="*/ 42 h 43"/>
                  <a:gd name="T2" fmla="*/ 0 w 80"/>
                  <a:gd name="T3" fmla="*/ 0 h 43"/>
                  <a:gd name="T4" fmla="*/ 79 w 80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43">
                    <a:moveTo>
                      <a:pt x="0" y="42"/>
                    </a:moveTo>
                    <a:lnTo>
                      <a:pt x="0" y="0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7" name="Group 44">
              <a:extLst>
                <a:ext uri="{FF2B5EF4-FFF2-40B4-BE49-F238E27FC236}">
                  <a16:creationId xmlns:a16="http://schemas.microsoft.com/office/drawing/2014/main" id="{841AF5BE-4341-AD3C-E4E0-65865A917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2" y="2968"/>
              <a:ext cx="50" cy="43"/>
              <a:chOff x="2432" y="2968"/>
              <a:chExt cx="50" cy="43"/>
            </a:xfrm>
          </p:grpSpPr>
          <p:sp>
            <p:nvSpPr>
              <p:cNvPr id="211" name="Freeform 45">
                <a:extLst>
                  <a:ext uri="{FF2B5EF4-FFF2-40B4-BE49-F238E27FC236}">
                    <a16:creationId xmlns:a16="http://schemas.microsoft.com/office/drawing/2014/main" id="{5508E115-215F-55D6-DF71-0F3100127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968"/>
                <a:ext cx="50" cy="43"/>
              </a:xfrm>
              <a:custGeom>
                <a:avLst/>
                <a:gdLst>
                  <a:gd name="T0" fmla="*/ 49 w 50"/>
                  <a:gd name="T1" fmla="*/ 0 h 43"/>
                  <a:gd name="T2" fmla="*/ 49 w 50"/>
                  <a:gd name="T3" fmla="*/ 42 h 43"/>
                  <a:gd name="T4" fmla="*/ 0 w 50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3">
                    <a:moveTo>
                      <a:pt x="49" y="0"/>
                    </a:moveTo>
                    <a:lnTo>
                      <a:pt x="4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12" name="Freeform 46">
                <a:extLst>
                  <a:ext uri="{FF2B5EF4-FFF2-40B4-BE49-F238E27FC236}">
                    <a16:creationId xmlns:a16="http://schemas.microsoft.com/office/drawing/2014/main" id="{308EFCCD-DB4C-6884-1066-FEB1AE7CC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968"/>
                <a:ext cx="50" cy="43"/>
              </a:xfrm>
              <a:custGeom>
                <a:avLst/>
                <a:gdLst>
                  <a:gd name="T0" fmla="*/ 0 w 50"/>
                  <a:gd name="T1" fmla="*/ 42 h 43"/>
                  <a:gd name="T2" fmla="*/ 0 w 50"/>
                  <a:gd name="T3" fmla="*/ 0 h 43"/>
                  <a:gd name="T4" fmla="*/ 49 w 50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3">
                    <a:moveTo>
                      <a:pt x="0" y="42"/>
                    </a:moveTo>
                    <a:lnTo>
                      <a:pt x="0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8" name="Group 47">
              <a:extLst>
                <a:ext uri="{FF2B5EF4-FFF2-40B4-BE49-F238E27FC236}">
                  <a16:creationId xmlns:a16="http://schemas.microsoft.com/office/drawing/2014/main" id="{999972E5-03A9-6D58-28C5-1F6DF4BFA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1" y="2968"/>
              <a:ext cx="132" cy="43"/>
              <a:chOff x="2491" y="2968"/>
              <a:chExt cx="132" cy="43"/>
            </a:xfrm>
          </p:grpSpPr>
          <p:sp>
            <p:nvSpPr>
              <p:cNvPr id="209" name="Freeform 48">
                <a:extLst>
                  <a:ext uri="{FF2B5EF4-FFF2-40B4-BE49-F238E27FC236}">
                    <a16:creationId xmlns:a16="http://schemas.microsoft.com/office/drawing/2014/main" id="{60EFD813-2DF3-0793-5250-9966E0A2D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968"/>
                <a:ext cx="132" cy="43"/>
              </a:xfrm>
              <a:custGeom>
                <a:avLst/>
                <a:gdLst>
                  <a:gd name="T0" fmla="*/ 131 w 132"/>
                  <a:gd name="T1" fmla="*/ 0 h 43"/>
                  <a:gd name="T2" fmla="*/ 131 w 132"/>
                  <a:gd name="T3" fmla="*/ 42 h 43"/>
                  <a:gd name="T4" fmla="*/ 0 w 132"/>
                  <a:gd name="T5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3">
                    <a:moveTo>
                      <a:pt x="131" y="0"/>
                    </a:moveTo>
                    <a:lnTo>
                      <a:pt x="131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10" name="Freeform 49">
                <a:extLst>
                  <a:ext uri="{FF2B5EF4-FFF2-40B4-BE49-F238E27FC236}">
                    <a16:creationId xmlns:a16="http://schemas.microsoft.com/office/drawing/2014/main" id="{5B30AB6F-76C3-4EFD-3B54-8CAD9FB32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968"/>
                <a:ext cx="132" cy="43"/>
              </a:xfrm>
              <a:custGeom>
                <a:avLst/>
                <a:gdLst>
                  <a:gd name="T0" fmla="*/ 0 w 132"/>
                  <a:gd name="T1" fmla="*/ 42 h 43"/>
                  <a:gd name="T2" fmla="*/ 0 w 132"/>
                  <a:gd name="T3" fmla="*/ 0 h 43"/>
                  <a:gd name="T4" fmla="*/ 131 w 132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3">
                    <a:moveTo>
                      <a:pt x="0" y="42"/>
                    </a:moveTo>
                    <a:lnTo>
                      <a:pt x="0" y="0"/>
                    </a:lnTo>
                    <a:lnTo>
                      <a:pt x="131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199" name="Group 50">
              <a:extLst>
                <a:ext uri="{FF2B5EF4-FFF2-40B4-BE49-F238E27FC236}">
                  <a16:creationId xmlns:a16="http://schemas.microsoft.com/office/drawing/2014/main" id="{E7FE7499-0F66-E1A5-0FEF-D843B8EB6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2" y="3022"/>
              <a:ext cx="80" cy="44"/>
              <a:chOff x="2342" y="3022"/>
              <a:chExt cx="80" cy="44"/>
            </a:xfrm>
          </p:grpSpPr>
          <p:sp>
            <p:nvSpPr>
              <p:cNvPr id="207" name="Freeform 51">
                <a:extLst>
                  <a:ext uri="{FF2B5EF4-FFF2-40B4-BE49-F238E27FC236}">
                    <a16:creationId xmlns:a16="http://schemas.microsoft.com/office/drawing/2014/main" id="{A14ACC02-65C0-7B79-0F50-A1AB8DF89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022"/>
                <a:ext cx="80" cy="44"/>
              </a:xfrm>
              <a:custGeom>
                <a:avLst/>
                <a:gdLst>
                  <a:gd name="T0" fmla="*/ 79 w 80"/>
                  <a:gd name="T1" fmla="*/ 0 h 44"/>
                  <a:gd name="T2" fmla="*/ 79 w 80"/>
                  <a:gd name="T3" fmla="*/ 43 h 44"/>
                  <a:gd name="T4" fmla="*/ 0 w 80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44">
                    <a:moveTo>
                      <a:pt x="79" y="0"/>
                    </a:moveTo>
                    <a:lnTo>
                      <a:pt x="79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08" name="Freeform 52">
                <a:extLst>
                  <a:ext uri="{FF2B5EF4-FFF2-40B4-BE49-F238E27FC236}">
                    <a16:creationId xmlns:a16="http://schemas.microsoft.com/office/drawing/2014/main" id="{A14E8762-C6C2-C8EB-E6B6-ED4BF1C82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022"/>
                <a:ext cx="80" cy="44"/>
              </a:xfrm>
              <a:custGeom>
                <a:avLst/>
                <a:gdLst>
                  <a:gd name="T0" fmla="*/ 0 w 80"/>
                  <a:gd name="T1" fmla="*/ 43 h 44"/>
                  <a:gd name="T2" fmla="*/ 0 w 80"/>
                  <a:gd name="T3" fmla="*/ 0 h 44"/>
                  <a:gd name="T4" fmla="*/ 79 w 80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44">
                    <a:moveTo>
                      <a:pt x="0" y="43"/>
                    </a:moveTo>
                    <a:lnTo>
                      <a:pt x="0" y="0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200" name="Group 53">
              <a:extLst>
                <a:ext uri="{FF2B5EF4-FFF2-40B4-BE49-F238E27FC236}">
                  <a16:creationId xmlns:a16="http://schemas.microsoft.com/office/drawing/2014/main" id="{B9567FE6-4528-852E-62A0-1E1F96BBF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2" y="3022"/>
              <a:ext cx="50" cy="44"/>
              <a:chOff x="2432" y="3022"/>
              <a:chExt cx="50" cy="44"/>
            </a:xfrm>
          </p:grpSpPr>
          <p:sp>
            <p:nvSpPr>
              <p:cNvPr id="205" name="Freeform 54">
                <a:extLst>
                  <a:ext uri="{FF2B5EF4-FFF2-40B4-BE49-F238E27FC236}">
                    <a16:creationId xmlns:a16="http://schemas.microsoft.com/office/drawing/2014/main" id="{FD6A4784-E1CE-B3A1-0702-FD9C25257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022"/>
                <a:ext cx="50" cy="44"/>
              </a:xfrm>
              <a:custGeom>
                <a:avLst/>
                <a:gdLst>
                  <a:gd name="T0" fmla="*/ 49 w 50"/>
                  <a:gd name="T1" fmla="*/ 0 h 44"/>
                  <a:gd name="T2" fmla="*/ 49 w 50"/>
                  <a:gd name="T3" fmla="*/ 43 h 44"/>
                  <a:gd name="T4" fmla="*/ 0 w 50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4">
                    <a:moveTo>
                      <a:pt x="49" y="0"/>
                    </a:moveTo>
                    <a:lnTo>
                      <a:pt x="49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06" name="Freeform 55">
                <a:extLst>
                  <a:ext uri="{FF2B5EF4-FFF2-40B4-BE49-F238E27FC236}">
                    <a16:creationId xmlns:a16="http://schemas.microsoft.com/office/drawing/2014/main" id="{269E390C-46BA-9512-8762-DE630AD41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022"/>
                <a:ext cx="50" cy="44"/>
              </a:xfrm>
              <a:custGeom>
                <a:avLst/>
                <a:gdLst>
                  <a:gd name="T0" fmla="*/ 0 w 50"/>
                  <a:gd name="T1" fmla="*/ 43 h 44"/>
                  <a:gd name="T2" fmla="*/ 0 w 50"/>
                  <a:gd name="T3" fmla="*/ 0 h 44"/>
                  <a:gd name="T4" fmla="*/ 49 w 50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4">
                    <a:moveTo>
                      <a:pt x="0" y="43"/>
                    </a:moveTo>
                    <a:lnTo>
                      <a:pt x="0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201" name="Group 56">
              <a:extLst>
                <a:ext uri="{FF2B5EF4-FFF2-40B4-BE49-F238E27FC236}">
                  <a16:creationId xmlns:a16="http://schemas.microsoft.com/office/drawing/2014/main" id="{B83EC208-539D-0AF4-5C32-0FFEADA35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1" y="3022"/>
              <a:ext cx="132" cy="44"/>
              <a:chOff x="2491" y="3022"/>
              <a:chExt cx="132" cy="44"/>
            </a:xfrm>
          </p:grpSpPr>
          <p:sp>
            <p:nvSpPr>
              <p:cNvPr id="203" name="Freeform 57">
                <a:extLst>
                  <a:ext uri="{FF2B5EF4-FFF2-40B4-BE49-F238E27FC236}">
                    <a16:creationId xmlns:a16="http://schemas.microsoft.com/office/drawing/2014/main" id="{8D5F798E-DA80-BF12-B465-24325044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3022"/>
                <a:ext cx="132" cy="44"/>
              </a:xfrm>
              <a:custGeom>
                <a:avLst/>
                <a:gdLst>
                  <a:gd name="T0" fmla="*/ 131 w 132"/>
                  <a:gd name="T1" fmla="*/ 0 h 44"/>
                  <a:gd name="T2" fmla="*/ 131 w 132"/>
                  <a:gd name="T3" fmla="*/ 43 h 44"/>
                  <a:gd name="T4" fmla="*/ 0 w 132"/>
                  <a:gd name="T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4">
                    <a:moveTo>
                      <a:pt x="131" y="0"/>
                    </a:moveTo>
                    <a:lnTo>
                      <a:pt x="131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04" name="Freeform 58">
                <a:extLst>
                  <a:ext uri="{FF2B5EF4-FFF2-40B4-BE49-F238E27FC236}">
                    <a16:creationId xmlns:a16="http://schemas.microsoft.com/office/drawing/2014/main" id="{BB09C306-2F1C-3396-0155-7C493194B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3022"/>
                <a:ext cx="132" cy="44"/>
              </a:xfrm>
              <a:custGeom>
                <a:avLst/>
                <a:gdLst>
                  <a:gd name="T0" fmla="*/ 0 w 132"/>
                  <a:gd name="T1" fmla="*/ 43 h 44"/>
                  <a:gd name="T2" fmla="*/ 0 w 132"/>
                  <a:gd name="T3" fmla="*/ 0 h 44"/>
                  <a:gd name="T4" fmla="*/ 131 w 132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44">
                    <a:moveTo>
                      <a:pt x="0" y="43"/>
                    </a:moveTo>
                    <a:lnTo>
                      <a:pt x="0" y="0"/>
                    </a:lnTo>
                    <a:lnTo>
                      <a:pt x="131" y="0"/>
                    </a:lnTo>
                  </a:path>
                </a:pathLst>
              </a:custGeom>
              <a:solidFill>
                <a:srgbClr val="3365FB"/>
              </a:solidFill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sp>
          <p:nvSpPr>
            <p:cNvPr id="202" name="Rectangle 59">
              <a:extLst>
                <a:ext uri="{FF2B5EF4-FFF2-40B4-BE49-F238E27FC236}">
                  <a16:creationId xmlns:a16="http://schemas.microsoft.com/office/drawing/2014/main" id="{22691956-9E6A-8304-1CB1-209DA9BA9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2673"/>
              <a:ext cx="39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4150" tIns="92076" rIns="184150" bIns="92076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Jun 2024</a:t>
              </a:r>
            </a:p>
          </p:txBody>
        </p:sp>
      </p:grpSp>
      <p:grpSp>
        <p:nvGrpSpPr>
          <p:cNvPr id="232" name="Group 330">
            <a:extLst>
              <a:ext uri="{FF2B5EF4-FFF2-40B4-BE49-F238E27FC236}">
                <a16:creationId xmlns:a16="http://schemas.microsoft.com/office/drawing/2014/main" id="{98578936-D62F-218A-2376-5D23E5B7B1BD}"/>
              </a:ext>
            </a:extLst>
          </p:cNvPr>
          <p:cNvGrpSpPr>
            <a:grpSpLocks/>
          </p:cNvGrpSpPr>
          <p:nvPr/>
        </p:nvGrpSpPr>
        <p:grpSpPr bwMode="auto">
          <a:xfrm>
            <a:off x="8942912" y="6706863"/>
            <a:ext cx="1535803" cy="1303846"/>
            <a:chOff x="2299" y="2641"/>
            <a:chExt cx="377" cy="463"/>
          </a:xfrm>
        </p:grpSpPr>
        <p:sp>
          <p:nvSpPr>
            <p:cNvPr id="233" name="Rectangle 331">
              <a:extLst>
                <a:ext uri="{FF2B5EF4-FFF2-40B4-BE49-F238E27FC236}">
                  <a16:creationId xmlns:a16="http://schemas.microsoft.com/office/drawing/2014/main" id="{59AE4CA2-1CF8-156A-82AD-95BD7267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2645"/>
              <a:ext cx="326" cy="4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grpSp>
          <p:nvGrpSpPr>
            <p:cNvPr id="234" name="Group 332">
              <a:extLst>
                <a:ext uri="{FF2B5EF4-FFF2-40B4-BE49-F238E27FC236}">
                  <a16:creationId xmlns:a16="http://schemas.microsoft.com/office/drawing/2014/main" id="{50BE50A8-9CBC-2A19-C12B-2EF2B606C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" y="2641"/>
              <a:ext cx="331" cy="454"/>
              <a:chOff x="2318" y="2641"/>
              <a:chExt cx="331" cy="454"/>
            </a:xfrm>
          </p:grpSpPr>
          <p:sp>
            <p:nvSpPr>
              <p:cNvPr id="287" name="AutoShape 333">
                <a:extLst>
                  <a:ext uri="{FF2B5EF4-FFF2-40B4-BE49-F238E27FC236}">
                    <a16:creationId xmlns:a16="http://schemas.microsoft.com/office/drawing/2014/main" id="{008B3596-16C9-A549-215B-48EBCBBCE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100" y="2860"/>
                <a:ext cx="454" cy="16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88" name="AutoShape 334">
                <a:extLst>
                  <a:ext uri="{FF2B5EF4-FFF2-40B4-BE49-F238E27FC236}">
                    <a16:creationId xmlns:a16="http://schemas.microsoft.com/office/drawing/2014/main" id="{47BDDC79-49D4-06FA-CCC6-995C38826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800000" flipH="1" flipV="1">
                <a:off x="2318" y="2642"/>
                <a:ext cx="331" cy="21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235" name="Group 335">
              <a:extLst>
                <a:ext uri="{FF2B5EF4-FFF2-40B4-BE49-F238E27FC236}">
                  <a16:creationId xmlns:a16="http://schemas.microsoft.com/office/drawing/2014/main" id="{3361420B-C423-DA7E-2B35-E5F0B3D98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" y="2641"/>
              <a:ext cx="338" cy="463"/>
              <a:chOff x="2318" y="2641"/>
              <a:chExt cx="338" cy="463"/>
            </a:xfrm>
          </p:grpSpPr>
          <p:sp>
            <p:nvSpPr>
              <p:cNvPr id="285" name="AutoShape 336">
                <a:extLst>
                  <a:ext uri="{FF2B5EF4-FFF2-40B4-BE49-F238E27FC236}">
                    <a16:creationId xmlns:a16="http://schemas.microsoft.com/office/drawing/2014/main" id="{602B7646-E24F-9308-DB86-C92173CE5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2421" y="2860"/>
                <a:ext cx="454" cy="16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86" name="AutoShape 337">
                <a:extLst>
                  <a:ext uri="{FF2B5EF4-FFF2-40B4-BE49-F238E27FC236}">
                    <a16:creationId xmlns:a16="http://schemas.microsoft.com/office/drawing/2014/main" id="{CEE6F652-BF4A-5F27-7FEA-1A48D7A62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18" y="3085"/>
                <a:ext cx="331" cy="19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sp>
          <p:nvSpPr>
            <p:cNvPr id="260" name="Rectangle 386">
              <a:extLst>
                <a:ext uri="{FF2B5EF4-FFF2-40B4-BE49-F238E27FC236}">
                  <a16:creationId xmlns:a16="http://schemas.microsoft.com/office/drawing/2014/main" id="{4586AB7C-20BC-7EA6-91AF-C3D7BC3E0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661"/>
              <a:ext cx="37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4150" tIns="92076" rIns="184150" bIns="92076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Jan 2024</a:t>
              </a:r>
            </a:p>
          </p:txBody>
        </p:sp>
      </p:grpSp>
      <p:grpSp>
        <p:nvGrpSpPr>
          <p:cNvPr id="289" name="Group 495">
            <a:extLst>
              <a:ext uri="{FF2B5EF4-FFF2-40B4-BE49-F238E27FC236}">
                <a16:creationId xmlns:a16="http://schemas.microsoft.com/office/drawing/2014/main" id="{044C2A16-E412-92A2-1314-89719112F556}"/>
              </a:ext>
            </a:extLst>
          </p:cNvPr>
          <p:cNvGrpSpPr>
            <a:grpSpLocks/>
          </p:cNvGrpSpPr>
          <p:nvPr/>
        </p:nvGrpSpPr>
        <p:grpSpPr bwMode="auto">
          <a:xfrm>
            <a:off x="10532530" y="6692495"/>
            <a:ext cx="1567940" cy="1307922"/>
            <a:chOff x="1344" y="2638"/>
            <a:chExt cx="367" cy="464"/>
          </a:xfrm>
        </p:grpSpPr>
        <p:sp>
          <p:nvSpPr>
            <p:cNvPr id="290" name="Rectangle 496">
              <a:extLst>
                <a:ext uri="{FF2B5EF4-FFF2-40B4-BE49-F238E27FC236}">
                  <a16:creationId xmlns:a16="http://schemas.microsoft.com/office/drawing/2014/main" id="{5B41E5CF-D98C-8E4E-C5CF-94FE32BD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641"/>
              <a:ext cx="325" cy="45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rgbClr val="91919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dirty="0"/>
            </a:p>
          </p:txBody>
        </p:sp>
        <p:grpSp>
          <p:nvGrpSpPr>
            <p:cNvPr id="291" name="Group 497">
              <a:extLst>
                <a:ext uri="{FF2B5EF4-FFF2-40B4-BE49-F238E27FC236}">
                  <a16:creationId xmlns:a16="http://schemas.microsoft.com/office/drawing/2014/main" id="{65A3CCA0-D0F6-6144-CD91-BC16BB4E0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5" y="2638"/>
              <a:ext cx="331" cy="456"/>
              <a:chOff x="1355" y="2638"/>
              <a:chExt cx="331" cy="456"/>
            </a:xfrm>
          </p:grpSpPr>
          <p:sp>
            <p:nvSpPr>
              <p:cNvPr id="333" name="AutoShape 498">
                <a:extLst>
                  <a:ext uri="{FF2B5EF4-FFF2-40B4-BE49-F238E27FC236}">
                    <a16:creationId xmlns:a16="http://schemas.microsoft.com/office/drawing/2014/main" id="{7BD08A72-5972-82B6-90B8-700CAF8F6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135" y="2858"/>
                <a:ext cx="456" cy="16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334" name="AutoShape 499">
                <a:extLst>
                  <a:ext uri="{FF2B5EF4-FFF2-40B4-BE49-F238E27FC236}">
                    <a16:creationId xmlns:a16="http://schemas.microsoft.com/office/drawing/2014/main" id="{3A2B1DB4-44AD-0401-47B0-D6D989ED9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800000" flipH="1" flipV="1">
                <a:off x="1355" y="2638"/>
                <a:ext cx="331" cy="21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grpSp>
          <p:nvGrpSpPr>
            <p:cNvPr id="292" name="Group 500">
              <a:extLst>
                <a:ext uri="{FF2B5EF4-FFF2-40B4-BE49-F238E27FC236}">
                  <a16:creationId xmlns:a16="http://schemas.microsoft.com/office/drawing/2014/main" id="{F9323753-C177-CB4F-5032-62E49B3EE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5" y="2638"/>
              <a:ext cx="339" cy="464"/>
              <a:chOff x="1355" y="2638"/>
              <a:chExt cx="339" cy="464"/>
            </a:xfrm>
          </p:grpSpPr>
          <p:sp>
            <p:nvSpPr>
              <p:cNvPr id="331" name="AutoShape 501">
                <a:extLst>
                  <a:ext uri="{FF2B5EF4-FFF2-40B4-BE49-F238E27FC236}">
                    <a16:creationId xmlns:a16="http://schemas.microsoft.com/office/drawing/2014/main" id="{8D1FAF12-11E0-D51B-C8BD-20D587916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458" y="2858"/>
                <a:ext cx="456" cy="16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332" name="AutoShape 502">
                <a:extLst>
                  <a:ext uri="{FF2B5EF4-FFF2-40B4-BE49-F238E27FC236}">
                    <a16:creationId xmlns:a16="http://schemas.microsoft.com/office/drawing/2014/main" id="{A809EC39-30A1-EB2F-ECD9-22BF36E1A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355" y="3081"/>
                <a:ext cx="331" cy="21"/>
              </a:xfrm>
              <a:custGeom>
                <a:avLst/>
                <a:gdLst>
                  <a:gd name="G0" fmla="+- 665 0 0"/>
                  <a:gd name="G1" fmla="+- 21600 0 665"/>
                  <a:gd name="G2" fmla="*/ 665 1 2"/>
                  <a:gd name="G3" fmla="+- 21600 0 G2"/>
                  <a:gd name="G4" fmla="+/ 665 21600 2"/>
                  <a:gd name="G5" fmla="+/ G1 0 2"/>
                  <a:gd name="G6" fmla="*/ 21600 21600 665"/>
                  <a:gd name="G7" fmla="*/ G6 1 2"/>
                  <a:gd name="G8" fmla="+- 21600 0 G7"/>
                  <a:gd name="G9" fmla="*/ 21600 1 2"/>
                  <a:gd name="G10" fmla="+- 665 0 G9"/>
                  <a:gd name="G11" fmla="?: G10 G8 0"/>
                  <a:gd name="G12" fmla="?: G10 G7 21600"/>
                  <a:gd name="T0" fmla="*/ 21267 w 21600"/>
                  <a:gd name="T1" fmla="*/ 10800 h 21600"/>
                  <a:gd name="T2" fmla="*/ 10800 w 21600"/>
                  <a:gd name="T3" fmla="*/ 21600 h 21600"/>
                  <a:gd name="T4" fmla="*/ 333 w 21600"/>
                  <a:gd name="T5" fmla="*/ 10800 h 21600"/>
                  <a:gd name="T6" fmla="*/ 10800 w 21600"/>
                  <a:gd name="T7" fmla="*/ 0 h 21600"/>
                  <a:gd name="T8" fmla="*/ 2133 w 21600"/>
                  <a:gd name="T9" fmla="*/ 2133 h 21600"/>
                  <a:gd name="T10" fmla="*/ 19467 w 21600"/>
                  <a:gd name="T11" fmla="*/ 1946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5" y="21600"/>
                    </a:lnTo>
                    <a:lnTo>
                      <a:pt x="20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sp>
          <p:nvSpPr>
            <p:cNvPr id="294" name="Rectangle 540">
              <a:extLst>
                <a:ext uri="{FF2B5EF4-FFF2-40B4-BE49-F238E27FC236}">
                  <a16:creationId xmlns:a16="http://schemas.microsoft.com/office/drawing/2014/main" id="{665BF0FB-CA94-6035-EAE6-DB86E3FC8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56"/>
              <a:ext cx="36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4150" tIns="92076" rIns="184150" bIns="92076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Feb 2024</a:t>
              </a:r>
            </a:p>
          </p:txBody>
        </p:sp>
      </p:grpSp>
      <p:grpSp>
        <p:nvGrpSpPr>
          <p:cNvPr id="335" name="Group 541">
            <a:extLst>
              <a:ext uri="{FF2B5EF4-FFF2-40B4-BE49-F238E27FC236}">
                <a16:creationId xmlns:a16="http://schemas.microsoft.com/office/drawing/2014/main" id="{FDE2E90F-5DBA-E6AC-9DCA-D5884CB7F163}"/>
              </a:ext>
            </a:extLst>
          </p:cNvPr>
          <p:cNvGrpSpPr>
            <a:grpSpLocks/>
          </p:cNvGrpSpPr>
          <p:nvPr/>
        </p:nvGrpSpPr>
        <p:grpSpPr bwMode="auto">
          <a:xfrm>
            <a:off x="12145897" y="6688295"/>
            <a:ext cx="1567186" cy="1312114"/>
            <a:chOff x="1817" y="2853"/>
            <a:chExt cx="394" cy="465"/>
          </a:xfrm>
        </p:grpSpPr>
        <p:grpSp>
          <p:nvGrpSpPr>
            <p:cNvPr id="336" name="Group 542">
              <a:extLst>
                <a:ext uri="{FF2B5EF4-FFF2-40B4-BE49-F238E27FC236}">
                  <a16:creationId xmlns:a16="http://schemas.microsoft.com/office/drawing/2014/main" id="{AD6491F9-94D6-3B14-9652-3F02D858C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8" y="2853"/>
              <a:ext cx="339" cy="465"/>
              <a:chOff x="1838" y="2853"/>
              <a:chExt cx="339" cy="465"/>
            </a:xfrm>
          </p:grpSpPr>
          <p:sp>
            <p:nvSpPr>
              <p:cNvPr id="390" name="Rectangle 543">
                <a:extLst>
                  <a:ext uri="{FF2B5EF4-FFF2-40B4-BE49-F238E27FC236}">
                    <a16:creationId xmlns:a16="http://schemas.microsoft.com/office/drawing/2014/main" id="{6DD8E9DE-FE9B-A836-CB24-8E79AFAAB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" y="2858"/>
                <a:ext cx="326" cy="451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91919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grpSp>
            <p:nvGrpSpPr>
              <p:cNvPr id="391" name="Group 544">
                <a:extLst>
                  <a:ext uri="{FF2B5EF4-FFF2-40B4-BE49-F238E27FC236}">
                    <a16:creationId xmlns:a16="http://schemas.microsoft.com/office/drawing/2014/main" id="{4D6A997B-ED36-4541-BA8A-F7FA2D19BF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8" y="2853"/>
                <a:ext cx="331" cy="456"/>
                <a:chOff x="1838" y="2853"/>
                <a:chExt cx="331" cy="456"/>
              </a:xfrm>
            </p:grpSpPr>
            <p:sp>
              <p:nvSpPr>
                <p:cNvPr id="395" name="AutoShape 545">
                  <a:extLst>
                    <a:ext uri="{FF2B5EF4-FFF2-40B4-BE49-F238E27FC236}">
                      <a16:creationId xmlns:a16="http://schemas.microsoft.com/office/drawing/2014/main" id="{A8C91FE0-85C0-1945-2A57-6C222A262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20" y="3073"/>
                  <a:ext cx="456" cy="16"/>
                </a:xfrm>
                <a:custGeom>
                  <a:avLst/>
                  <a:gdLst>
                    <a:gd name="G0" fmla="+- 665 0 0"/>
                    <a:gd name="G1" fmla="+- 21600 0 665"/>
                    <a:gd name="G2" fmla="*/ 665 1 2"/>
                    <a:gd name="G3" fmla="+- 21600 0 G2"/>
                    <a:gd name="G4" fmla="+/ 665 21600 2"/>
                    <a:gd name="G5" fmla="+/ G1 0 2"/>
                    <a:gd name="G6" fmla="*/ 21600 21600 665"/>
                    <a:gd name="G7" fmla="*/ G6 1 2"/>
                    <a:gd name="G8" fmla="+- 21600 0 G7"/>
                    <a:gd name="G9" fmla="*/ 21600 1 2"/>
                    <a:gd name="G10" fmla="+- 665 0 G9"/>
                    <a:gd name="G11" fmla="?: G10 G8 0"/>
                    <a:gd name="G12" fmla="?: G10 G7 21600"/>
                    <a:gd name="T0" fmla="*/ 21267 w 21600"/>
                    <a:gd name="T1" fmla="*/ 10800 h 21600"/>
                    <a:gd name="T2" fmla="*/ 10800 w 21600"/>
                    <a:gd name="T3" fmla="*/ 21600 h 21600"/>
                    <a:gd name="T4" fmla="*/ 333 w 21600"/>
                    <a:gd name="T5" fmla="*/ 10800 h 21600"/>
                    <a:gd name="T6" fmla="*/ 10800 w 21600"/>
                    <a:gd name="T7" fmla="*/ 0 h 21600"/>
                    <a:gd name="T8" fmla="*/ 2133 w 21600"/>
                    <a:gd name="T9" fmla="*/ 2133 h 21600"/>
                    <a:gd name="T10" fmla="*/ 19467 w 21600"/>
                    <a:gd name="T11" fmla="*/ 1946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5" y="21600"/>
                      </a:lnTo>
                      <a:lnTo>
                        <a:pt x="2093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800" dirty="0"/>
                </a:p>
              </p:txBody>
            </p:sp>
            <p:sp>
              <p:nvSpPr>
                <p:cNvPr id="396" name="AutoShape 546">
                  <a:extLst>
                    <a:ext uri="{FF2B5EF4-FFF2-40B4-BE49-F238E27FC236}">
                      <a16:creationId xmlns:a16="http://schemas.microsoft.com/office/drawing/2014/main" id="{8157AAC9-D33E-5C1B-874F-67EDA484A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1838" y="2855"/>
                  <a:ext cx="331" cy="21"/>
                </a:xfrm>
                <a:custGeom>
                  <a:avLst/>
                  <a:gdLst>
                    <a:gd name="G0" fmla="+- 665 0 0"/>
                    <a:gd name="G1" fmla="+- 21600 0 665"/>
                    <a:gd name="G2" fmla="*/ 665 1 2"/>
                    <a:gd name="G3" fmla="+- 21600 0 G2"/>
                    <a:gd name="G4" fmla="+/ 665 21600 2"/>
                    <a:gd name="G5" fmla="+/ G1 0 2"/>
                    <a:gd name="G6" fmla="*/ 21600 21600 665"/>
                    <a:gd name="G7" fmla="*/ G6 1 2"/>
                    <a:gd name="G8" fmla="+- 21600 0 G7"/>
                    <a:gd name="G9" fmla="*/ 21600 1 2"/>
                    <a:gd name="G10" fmla="+- 665 0 G9"/>
                    <a:gd name="G11" fmla="?: G10 G8 0"/>
                    <a:gd name="G12" fmla="?: G10 G7 21600"/>
                    <a:gd name="T0" fmla="*/ 21267 w 21600"/>
                    <a:gd name="T1" fmla="*/ 10800 h 21600"/>
                    <a:gd name="T2" fmla="*/ 10800 w 21600"/>
                    <a:gd name="T3" fmla="*/ 21600 h 21600"/>
                    <a:gd name="T4" fmla="*/ 333 w 21600"/>
                    <a:gd name="T5" fmla="*/ 10800 h 21600"/>
                    <a:gd name="T6" fmla="*/ 10800 w 21600"/>
                    <a:gd name="T7" fmla="*/ 0 h 21600"/>
                    <a:gd name="T8" fmla="*/ 2133 w 21600"/>
                    <a:gd name="T9" fmla="*/ 2133 h 21600"/>
                    <a:gd name="T10" fmla="*/ 19467 w 21600"/>
                    <a:gd name="T11" fmla="*/ 1946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5" y="21600"/>
                      </a:lnTo>
                      <a:lnTo>
                        <a:pt x="2093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800" dirty="0"/>
                </a:p>
              </p:txBody>
            </p:sp>
          </p:grpSp>
          <p:grpSp>
            <p:nvGrpSpPr>
              <p:cNvPr id="392" name="Group 547">
                <a:extLst>
                  <a:ext uri="{FF2B5EF4-FFF2-40B4-BE49-F238E27FC236}">
                    <a16:creationId xmlns:a16="http://schemas.microsoft.com/office/drawing/2014/main" id="{85878214-CB55-BE26-6FB9-25DC755049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8" y="2854"/>
                <a:ext cx="339" cy="464"/>
                <a:chOff x="1838" y="2854"/>
                <a:chExt cx="339" cy="464"/>
              </a:xfrm>
            </p:grpSpPr>
            <p:sp>
              <p:nvSpPr>
                <p:cNvPr id="393" name="AutoShape 548">
                  <a:extLst>
                    <a:ext uri="{FF2B5EF4-FFF2-40B4-BE49-F238E27FC236}">
                      <a16:creationId xmlns:a16="http://schemas.microsoft.com/office/drawing/2014/main" id="{5046F0E5-E178-BECF-E146-430D1E5A9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941" y="3074"/>
                  <a:ext cx="456" cy="16"/>
                </a:xfrm>
                <a:custGeom>
                  <a:avLst/>
                  <a:gdLst>
                    <a:gd name="G0" fmla="+- 665 0 0"/>
                    <a:gd name="G1" fmla="+- 21600 0 665"/>
                    <a:gd name="G2" fmla="*/ 665 1 2"/>
                    <a:gd name="G3" fmla="+- 21600 0 G2"/>
                    <a:gd name="G4" fmla="+/ 665 21600 2"/>
                    <a:gd name="G5" fmla="+/ G1 0 2"/>
                    <a:gd name="G6" fmla="*/ 21600 21600 665"/>
                    <a:gd name="G7" fmla="*/ G6 1 2"/>
                    <a:gd name="G8" fmla="+- 21600 0 G7"/>
                    <a:gd name="G9" fmla="*/ 21600 1 2"/>
                    <a:gd name="G10" fmla="+- 665 0 G9"/>
                    <a:gd name="G11" fmla="?: G10 G8 0"/>
                    <a:gd name="G12" fmla="?: G10 G7 21600"/>
                    <a:gd name="T0" fmla="*/ 21267 w 21600"/>
                    <a:gd name="T1" fmla="*/ 10800 h 21600"/>
                    <a:gd name="T2" fmla="*/ 10800 w 21600"/>
                    <a:gd name="T3" fmla="*/ 21600 h 21600"/>
                    <a:gd name="T4" fmla="*/ 333 w 21600"/>
                    <a:gd name="T5" fmla="*/ 10800 h 21600"/>
                    <a:gd name="T6" fmla="*/ 10800 w 21600"/>
                    <a:gd name="T7" fmla="*/ 0 h 21600"/>
                    <a:gd name="T8" fmla="*/ 2133 w 21600"/>
                    <a:gd name="T9" fmla="*/ 2133 h 21600"/>
                    <a:gd name="T10" fmla="*/ 19467 w 21600"/>
                    <a:gd name="T11" fmla="*/ 1946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5" y="21600"/>
                      </a:lnTo>
                      <a:lnTo>
                        <a:pt x="2093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800" dirty="0"/>
                </a:p>
              </p:txBody>
            </p:sp>
            <p:sp>
              <p:nvSpPr>
                <p:cNvPr id="394" name="AutoShape 549">
                  <a:extLst>
                    <a:ext uri="{FF2B5EF4-FFF2-40B4-BE49-F238E27FC236}">
                      <a16:creationId xmlns:a16="http://schemas.microsoft.com/office/drawing/2014/main" id="{E8C742E9-A517-0703-8A45-590132B5B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38" y="3299"/>
                  <a:ext cx="331" cy="19"/>
                </a:xfrm>
                <a:custGeom>
                  <a:avLst/>
                  <a:gdLst>
                    <a:gd name="G0" fmla="+- 665 0 0"/>
                    <a:gd name="G1" fmla="+- 21600 0 665"/>
                    <a:gd name="G2" fmla="*/ 665 1 2"/>
                    <a:gd name="G3" fmla="+- 21600 0 G2"/>
                    <a:gd name="G4" fmla="+/ 665 21600 2"/>
                    <a:gd name="G5" fmla="+/ G1 0 2"/>
                    <a:gd name="G6" fmla="*/ 21600 21600 665"/>
                    <a:gd name="G7" fmla="*/ G6 1 2"/>
                    <a:gd name="G8" fmla="+- 21600 0 G7"/>
                    <a:gd name="G9" fmla="*/ 21600 1 2"/>
                    <a:gd name="G10" fmla="+- 665 0 G9"/>
                    <a:gd name="G11" fmla="?: G10 G8 0"/>
                    <a:gd name="G12" fmla="?: G10 G7 21600"/>
                    <a:gd name="T0" fmla="*/ 21267 w 21600"/>
                    <a:gd name="T1" fmla="*/ 10800 h 21600"/>
                    <a:gd name="T2" fmla="*/ 10800 w 21600"/>
                    <a:gd name="T3" fmla="*/ 21600 h 21600"/>
                    <a:gd name="T4" fmla="*/ 333 w 21600"/>
                    <a:gd name="T5" fmla="*/ 10800 h 21600"/>
                    <a:gd name="T6" fmla="*/ 10800 w 21600"/>
                    <a:gd name="T7" fmla="*/ 0 h 21600"/>
                    <a:gd name="T8" fmla="*/ 2133 w 21600"/>
                    <a:gd name="T9" fmla="*/ 2133 h 21600"/>
                    <a:gd name="T10" fmla="*/ 19467 w 21600"/>
                    <a:gd name="T11" fmla="*/ 1946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5" y="21600"/>
                      </a:lnTo>
                      <a:lnTo>
                        <a:pt x="2093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800" dirty="0"/>
                </a:p>
              </p:txBody>
            </p:sp>
          </p:grpSp>
        </p:grpSp>
        <p:sp>
          <p:nvSpPr>
            <p:cNvPr id="353" name="Rectangle 602">
              <a:extLst>
                <a:ext uri="{FF2B5EF4-FFF2-40B4-BE49-F238E27FC236}">
                  <a16:creationId xmlns:a16="http://schemas.microsoft.com/office/drawing/2014/main" id="{4CC792E8-08B5-33C3-F6B2-FBA984FD0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2868"/>
              <a:ext cx="39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4150" tIns="92076" rIns="184150" bIns="92076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Mar 2024</a:t>
              </a:r>
            </a:p>
          </p:txBody>
        </p:sp>
      </p:grpSp>
      <p:pic>
        <p:nvPicPr>
          <p:cNvPr id="398" name="1-column-6-rows.png">
            <a:extLst>
              <a:ext uri="{FF2B5EF4-FFF2-40B4-BE49-F238E27FC236}">
                <a16:creationId xmlns:a16="http://schemas.microsoft.com/office/drawing/2014/main" id="{1E33A46B-F570-B498-E380-D563C507AB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561" y="7151167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99" name="1-column-6-rows.png">
            <a:extLst>
              <a:ext uri="{FF2B5EF4-FFF2-40B4-BE49-F238E27FC236}">
                <a16:creationId xmlns:a16="http://schemas.microsoft.com/office/drawing/2014/main" id="{0051A3AE-4A8E-7E89-C83A-29CE3048C6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241" y="7161633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0" name="1-column-6-rows.png">
            <a:extLst>
              <a:ext uri="{FF2B5EF4-FFF2-40B4-BE49-F238E27FC236}">
                <a16:creationId xmlns:a16="http://schemas.microsoft.com/office/drawing/2014/main" id="{4C9E7B7B-ABE7-B43E-1E5E-2916658A1D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147" y="7157415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1" name="1-column-6-rows.png">
            <a:extLst>
              <a:ext uri="{FF2B5EF4-FFF2-40B4-BE49-F238E27FC236}">
                <a16:creationId xmlns:a16="http://schemas.microsoft.com/office/drawing/2014/main" id="{B96613F8-AEB1-AC8A-8E24-68F46D30A4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401" y="7161631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2" name="1-column-6-rows.png">
            <a:extLst>
              <a:ext uri="{FF2B5EF4-FFF2-40B4-BE49-F238E27FC236}">
                <a16:creationId xmlns:a16="http://schemas.microsoft.com/office/drawing/2014/main" id="{B8C3AE18-4EE4-AC3D-E570-B6EF707CAE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109" y="7162269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3" name="1-column-6-rows-highlighted.png">
            <a:extLst>
              <a:ext uri="{FF2B5EF4-FFF2-40B4-BE49-F238E27FC236}">
                <a16:creationId xmlns:a16="http://schemas.microsoft.com/office/drawing/2014/main" id="{02BA60E8-51F3-F57B-B934-3DACB5D115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29403" y="7168211"/>
            <a:ext cx="216746" cy="7947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04" name="TextBox 403">
            <a:extLst>
              <a:ext uri="{FF2B5EF4-FFF2-40B4-BE49-F238E27FC236}">
                <a16:creationId xmlns:a16="http://schemas.microsoft.com/office/drawing/2014/main" id="{2CEE8608-4281-892C-7D71-C997E40D4C39}"/>
              </a:ext>
            </a:extLst>
          </p:cNvPr>
          <p:cNvSpPr txBox="1"/>
          <p:nvPr/>
        </p:nvSpPr>
        <p:spPr>
          <a:xfrm>
            <a:off x="7890547" y="7003556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</a:t>
            </a:r>
          </a:p>
        </p:txBody>
      </p:sp>
      <p:pic>
        <p:nvPicPr>
          <p:cNvPr id="405" name="1-column-6-rows.png">
            <a:extLst>
              <a:ext uri="{FF2B5EF4-FFF2-40B4-BE49-F238E27FC236}">
                <a16:creationId xmlns:a16="http://schemas.microsoft.com/office/drawing/2014/main" id="{973065D9-7653-7209-0433-D8ECF329EC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59" y="7145745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6" name="1-column-6-rows.png">
            <a:extLst>
              <a:ext uri="{FF2B5EF4-FFF2-40B4-BE49-F238E27FC236}">
                <a16:creationId xmlns:a16="http://schemas.microsoft.com/office/drawing/2014/main" id="{102FD1B4-B30C-1429-33CE-3886EC8F57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039" y="7156211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7" name="1-column-6-rows.png">
            <a:extLst>
              <a:ext uri="{FF2B5EF4-FFF2-40B4-BE49-F238E27FC236}">
                <a16:creationId xmlns:a16="http://schemas.microsoft.com/office/drawing/2014/main" id="{DA80118F-151E-1CB7-2027-6E151256E5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945" y="7151993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8" name="1-column-6-rows.png">
            <a:extLst>
              <a:ext uri="{FF2B5EF4-FFF2-40B4-BE49-F238E27FC236}">
                <a16:creationId xmlns:a16="http://schemas.microsoft.com/office/drawing/2014/main" id="{9D7E7397-C4A9-1231-077F-8BA33915F9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99" y="7156209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9" name="1-column-6-rows.png">
            <a:extLst>
              <a:ext uri="{FF2B5EF4-FFF2-40B4-BE49-F238E27FC236}">
                <a16:creationId xmlns:a16="http://schemas.microsoft.com/office/drawing/2014/main" id="{4CF9122E-3E74-0BF6-B53A-02BF43EB9C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907" y="7156847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10" name="1-column-6-rows-highlighted.png">
            <a:extLst>
              <a:ext uri="{FF2B5EF4-FFF2-40B4-BE49-F238E27FC236}">
                <a16:creationId xmlns:a16="http://schemas.microsoft.com/office/drawing/2014/main" id="{012F0C37-D6FB-F12E-4F2B-C3A8CBA76A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78201" y="7152515"/>
            <a:ext cx="216746" cy="7947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11" name="1-column-6-rows.png">
            <a:extLst>
              <a:ext uri="{FF2B5EF4-FFF2-40B4-BE49-F238E27FC236}">
                <a16:creationId xmlns:a16="http://schemas.microsoft.com/office/drawing/2014/main" id="{8922BE92-04AB-5093-7908-77D3B8AA1F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2231" y="7155193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12" name="1-column-6-rows.png">
            <a:extLst>
              <a:ext uri="{FF2B5EF4-FFF2-40B4-BE49-F238E27FC236}">
                <a16:creationId xmlns:a16="http://schemas.microsoft.com/office/drawing/2014/main" id="{EEA53E4C-1E91-9D8E-9BED-6C46B76A6B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911" y="7165659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13" name="1-column-6-rows.png">
            <a:extLst>
              <a:ext uri="{FF2B5EF4-FFF2-40B4-BE49-F238E27FC236}">
                <a16:creationId xmlns:a16="http://schemas.microsoft.com/office/drawing/2014/main" id="{52151A7E-A142-5465-C538-E2589C2AA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8817" y="7161441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14" name="1-column-6-rows.png">
            <a:extLst>
              <a:ext uri="{FF2B5EF4-FFF2-40B4-BE49-F238E27FC236}">
                <a16:creationId xmlns:a16="http://schemas.microsoft.com/office/drawing/2014/main" id="{DC876648-C066-07D6-B55D-8D057A2D4A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8071" y="7165657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15" name="1-column-6-rows.png">
            <a:extLst>
              <a:ext uri="{FF2B5EF4-FFF2-40B4-BE49-F238E27FC236}">
                <a16:creationId xmlns:a16="http://schemas.microsoft.com/office/drawing/2014/main" id="{1987F587-300F-1869-0F50-BD6E7035FA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79" y="7166295"/>
            <a:ext cx="230194" cy="8792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16" name="1-column-6-rows-highlighted.png">
            <a:extLst>
              <a:ext uri="{FF2B5EF4-FFF2-40B4-BE49-F238E27FC236}">
                <a16:creationId xmlns:a16="http://schemas.microsoft.com/office/drawing/2014/main" id="{83BECED7-E74A-E432-54AB-EE366AC018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292073" y="7172237"/>
            <a:ext cx="216746" cy="7947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7" name="TextBox 416">
            <a:extLst>
              <a:ext uri="{FF2B5EF4-FFF2-40B4-BE49-F238E27FC236}">
                <a16:creationId xmlns:a16="http://schemas.microsoft.com/office/drawing/2014/main" id="{D0DB2229-E87B-4B67-F54D-5CF01823DAE1}"/>
              </a:ext>
            </a:extLst>
          </p:cNvPr>
          <p:cNvSpPr txBox="1"/>
          <p:nvPr/>
        </p:nvSpPr>
        <p:spPr>
          <a:xfrm>
            <a:off x="969888" y="6217523"/>
            <a:ext cx="21627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book_sales_tab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579DC9CA-AD42-42A9-0144-938D81E7467F}"/>
              </a:ext>
            </a:extLst>
          </p:cNvPr>
          <p:cNvSpPr txBox="1"/>
          <p:nvPr/>
        </p:nvSpPr>
        <p:spPr>
          <a:xfrm>
            <a:off x="8837780" y="6201103"/>
            <a:ext cx="21627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book_sales_tab</a:t>
            </a:r>
          </a:p>
        </p:txBody>
      </p:sp>
      <p:cxnSp>
        <p:nvCxnSpPr>
          <p:cNvPr id="6" name="Прямая со стрелкой 130">
            <a:extLst>
              <a:ext uri="{FF2B5EF4-FFF2-40B4-BE49-F238E27FC236}">
                <a16:creationId xmlns:a16="http://schemas.microsoft.com/office/drawing/2014/main" id="{C0DE6EFD-EC90-359F-7184-9DA0C791233F}"/>
              </a:ext>
            </a:extLst>
          </p:cNvPr>
          <p:cNvCxnSpPr>
            <a:cxnSpLocks/>
          </p:cNvCxnSpPr>
          <p:nvPr/>
        </p:nvCxnSpPr>
        <p:spPr>
          <a:xfrm flipV="1">
            <a:off x="5837587" y="7263830"/>
            <a:ext cx="1477614" cy="1366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22">
            <a:extLst>
              <a:ext uri="{FF2B5EF4-FFF2-40B4-BE49-F238E27FC236}">
                <a16:creationId xmlns:a16="http://schemas.microsoft.com/office/drawing/2014/main" id="{2E729520-5946-7AB2-7502-B50845794C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915" y="8990682"/>
            <a:ext cx="1972238" cy="262964"/>
          </a:xfrm>
          <a:prstGeom prst="rect">
            <a:avLst/>
          </a:prstGeom>
        </p:spPr>
      </p:pic>
      <p:pic>
        <p:nvPicPr>
          <p:cNvPr id="9" name="Рисунок 19">
            <a:extLst>
              <a:ext uri="{FF2B5EF4-FFF2-40B4-BE49-F238E27FC236}">
                <a16:creationId xmlns:a16="http://schemas.microsoft.com/office/drawing/2014/main" id="{9CAB1108-5D36-DE33-8576-759DC3A41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6189" y="9004321"/>
            <a:ext cx="1972238" cy="2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6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>
            <a:spLocks noChangeArrowheads="1"/>
          </p:cNvSpPr>
          <p:nvPr/>
        </p:nvSpPr>
        <p:spPr bwMode="auto">
          <a:xfrm>
            <a:off x="3086100" y="3351118"/>
            <a:ext cx="3086100" cy="4572000"/>
          </a:xfrm>
          <a:prstGeom prst="triangle">
            <a:avLst>
              <a:gd name="adj" fmla="val 50028"/>
            </a:avLst>
          </a:prstGeom>
          <a:solidFill>
            <a:srgbClr val="FF0000"/>
          </a:solidFill>
          <a:ln w="31750">
            <a:noFill/>
            <a:miter lim="800000"/>
            <a:headEnd/>
            <a:tailEnd/>
          </a:ln>
          <a:effectLst>
            <a:reflection stA="50000" endPos="22000" dist="12700" dir="5400000" sy="-100000" algn="bl" rotWithShape="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Char char="•"/>
              <a:defRPr/>
            </a:pPr>
            <a:endParaRPr lang="en-US" sz="2700" dirty="0">
              <a:solidFill>
                <a:srgbClr val="FFFFFF"/>
              </a:solidFill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Rectangle 61"/>
          <p:cNvSpPr>
            <a:spLocks noChangeArrowheads="1"/>
          </p:cNvSpPr>
          <p:nvPr/>
        </p:nvSpPr>
        <p:spPr bwMode="auto">
          <a:xfrm>
            <a:off x="3495677" y="1378555"/>
            <a:ext cx="2197894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5000"/>
              <a:defRPr/>
            </a:pPr>
            <a:r>
              <a:rPr lang="en-US" sz="2700" b="1" dirty="0">
                <a:solidFill>
                  <a:srgbClr val="FD0000"/>
                </a:solidFill>
                <a:ea typeface="ＭＳ Ｐゴシック" pitchFamily="-109" charset="-128"/>
                <a:cs typeface="ＭＳ Ｐゴシック" pitchFamily="-109" charset="-128"/>
              </a:rPr>
              <a:t>Single </a:t>
            </a:r>
          </a:p>
          <a:p>
            <a:pPr algn="ctr" defTabSz="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5000"/>
              <a:defRPr/>
            </a:pPr>
            <a:r>
              <a:rPr lang="en-US" sz="2700" b="1" dirty="0">
                <a:solidFill>
                  <a:srgbClr val="FD0000"/>
                </a:solidFill>
                <a:ea typeface="ＭＳ Ｐゴシック" pitchFamily="-109" charset="-128"/>
                <a:cs typeface="ＭＳ Ｐゴシック" pitchFamily="-109" charset="-128"/>
              </a:rPr>
              <a:t>Tier of Disk  Storage</a:t>
            </a:r>
          </a:p>
        </p:txBody>
      </p:sp>
      <p:sp>
        <p:nvSpPr>
          <p:cNvPr id="7" name="TextBox 80"/>
          <p:cNvSpPr txBox="1">
            <a:spLocks noChangeArrowheads="1"/>
          </p:cNvSpPr>
          <p:nvPr/>
        </p:nvSpPr>
        <p:spPr bwMode="white">
          <a:xfrm>
            <a:off x="3944887" y="6553201"/>
            <a:ext cx="120898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en-US" sz="2700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100%</a:t>
            </a:r>
          </a:p>
        </p:txBody>
      </p:sp>
      <p:sp>
        <p:nvSpPr>
          <p:cNvPr id="8" name="TextBox 138"/>
          <p:cNvSpPr txBox="1">
            <a:spLocks noChangeArrowheads="1"/>
          </p:cNvSpPr>
          <p:nvPr/>
        </p:nvSpPr>
        <p:spPr bwMode="auto">
          <a:xfrm>
            <a:off x="3700746" y="7927183"/>
            <a:ext cx="1713931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5000"/>
              <a:defRPr/>
            </a:pPr>
            <a:r>
              <a:rPr lang="en-US" sz="2700" b="1" dirty="0">
                <a:ea typeface="ＭＳ Ｐゴシック" pitchFamily="-107" charset="-128"/>
                <a:cs typeface="ＭＳ Ｐゴシック" pitchFamily="-107" charset="-128"/>
              </a:rPr>
              <a:t>Average</a:t>
            </a:r>
          </a:p>
          <a:p>
            <a:pPr algn="ctr" defTabSz="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5000"/>
              <a:defRPr/>
            </a:pPr>
            <a:r>
              <a:rPr lang="en-US" sz="2700" b="1" dirty="0">
                <a:ea typeface="ＭＳ Ｐゴシック" pitchFamily="-107" charset="-128"/>
                <a:cs typeface="ＭＳ Ｐゴシック" pitchFamily="-107" charset="-128"/>
              </a:rPr>
              <a:t>~$600/TB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5269706" y="1679449"/>
            <a:ext cx="4560094" cy="7235114"/>
            <a:chOff x="2057400" y="1132332"/>
            <a:chExt cx="3040063" cy="4823409"/>
          </a:xfrm>
        </p:grpSpPr>
        <p:sp>
          <p:nvSpPr>
            <p:cNvPr id="10" name="Freeform 9"/>
            <p:cNvSpPr/>
            <p:nvPr/>
          </p:nvSpPr>
          <p:spPr bwMode="auto">
            <a:xfrm>
              <a:off x="3068638" y="3715216"/>
              <a:ext cx="2028825" cy="1566862"/>
            </a:xfrm>
            <a:custGeom>
              <a:avLst/>
              <a:gdLst>
                <a:gd name="connsiteX0" fmla="*/ 532738 w 2027583"/>
                <a:gd name="connsiteY0" fmla="*/ 0 h 1614114"/>
                <a:gd name="connsiteX1" fmla="*/ 0 w 2027583"/>
                <a:gd name="connsiteY1" fmla="*/ 1614114 h 1614114"/>
                <a:gd name="connsiteX2" fmla="*/ 2027583 w 2027583"/>
                <a:gd name="connsiteY2" fmla="*/ 1614114 h 1614114"/>
                <a:gd name="connsiteX3" fmla="*/ 1478943 w 2027583"/>
                <a:gd name="connsiteY3" fmla="*/ 0 h 1614114"/>
                <a:gd name="connsiteX4" fmla="*/ 532738 w 2027583"/>
                <a:gd name="connsiteY4" fmla="*/ 0 h 161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583" h="1614114">
                  <a:moveTo>
                    <a:pt x="532738" y="0"/>
                  </a:moveTo>
                  <a:lnTo>
                    <a:pt x="0" y="1614114"/>
                  </a:lnTo>
                  <a:lnTo>
                    <a:pt x="2027583" y="1614114"/>
                  </a:lnTo>
                  <a:lnTo>
                    <a:pt x="1478943" y="0"/>
                  </a:lnTo>
                  <a:lnTo>
                    <a:pt x="532738" y="0"/>
                  </a:lnTo>
                  <a:close/>
                </a:path>
              </a:pathLst>
            </a:custGeom>
            <a:solidFill>
              <a:srgbClr val="4B574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44000" dist="12700" dir="5400000" sy="-100000" algn="bl" rotWithShape="0"/>
            </a:effectLst>
          </p:spPr>
          <p:txBody>
            <a:bodyPr lIns="138112" tIns="69058" rIns="138112" bIns="69058"/>
            <a:lstStyle/>
            <a:p>
              <a:pPr marL="178594" indent="-178594"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buFontTx/>
                <a:buChar char="•"/>
                <a:defRPr/>
              </a:pPr>
              <a:endParaRPr lang="en-US" sz="2700" dirty="0">
                <a:latin typeface="Arial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1" name="Freeform 56"/>
            <p:cNvSpPr>
              <a:spLocks/>
            </p:cNvSpPr>
            <p:nvPr/>
          </p:nvSpPr>
          <p:spPr bwMode="auto">
            <a:xfrm>
              <a:off x="3624263" y="2217738"/>
              <a:ext cx="917575" cy="1455737"/>
            </a:xfrm>
            <a:custGeom>
              <a:avLst/>
              <a:gdLst>
                <a:gd name="T0" fmla="*/ 0 w 978010"/>
                <a:gd name="T1" fmla="*/ 1466801 h 1455089"/>
                <a:gd name="T2" fmla="*/ 291123 w 978010"/>
                <a:gd name="T3" fmla="*/ 1466801 h 1455089"/>
                <a:gd name="T4" fmla="*/ 146745 w 978010"/>
                <a:gd name="T5" fmla="*/ 0 h 1455089"/>
                <a:gd name="T6" fmla="*/ 0 w 978010"/>
                <a:gd name="T7" fmla="*/ 1466801 h 14550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8010"/>
                <a:gd name="T13" fmla="*/ 0 h 1455089"/>
                <a:gd name="T14" fmla="*/ 978010 w 978010"/>
                <a:gd name="T15" fmla="*/ 1455089 h 14550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8010" h="1455089">
                  <a:moveTo>
                    <a:pt x="0" y="1455089"/>
                  </a:moveTo>
                  <a:lnTo>
                    <a:pt x="978010" y="1455089"/>
                  </a:lnTo>
                  <a:lnTo>
                    <a:pt x="492981" y="0"/>
                  </a:lnTo>
                  <a:lnTo>
                    <a:pt x="0" y="145508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138112" tIns="69058" rIns="138112" bIns="69058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buFontTx/>
                <a:buChar char="•"/>
              </a:pPr>
              <a:endParaRPr lang="en-US" sz="2700" dirty="0">
                <a:latin typeface="Arial" pitchFamily="34" charset="0"/>
              </a:endParaRPr>
            </a:p>
          </p:txBody>
        </p:sp>
        <p:sp>
          <p:nvSpPr>
            <p:cNvPr id="12" name="Rectangle 64"/>
            <p:cNvSpPr>
              <a:spLocks noChangeArrowheads="1"/>
            </p:cNvSpPr>
            <p:nvPr/>
          </p:nvSpPr>
          <p:spPr bwMode="auto">
            <a:xfrm>
              <a:off x="3417887" y="1132332"/>
              <a:ext cx="1603375" cy="94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b="1" dirty="0">
                  <a:solidFill>
                    <a:srgbClr val="FD0000"/>
                  </a:solidFill>
                  <a:ea typeface="ＭＳ Ｐゴシック" pitchFamily="-109" charset="-128"/>
                  <a:cs typeface="ＭＳ Ｐゴシック" pitchFamily="-109" charset="-128"/>
                </a:rPr>
                <a:t>Disk</a:t>
              </a:r>
            </a:p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b="1" dirty="0">
                  <a:solidFill>
                    <a:srgbClr val="FD0000"/>
                  </a:solidFill>
                  <a:ea typeface="ＭＳ Ｐゴシック" pitchFamily="-109" charset="-128"/>
                  <a:cs typeface="ＭＳ Ｐゴシック" pitchFamily="-109" charset="-128"/>
                </a:rPr>
                <a:t>Multi-tiered Storage</a:t>
              </a:r>
            </a:p>
          </p:txBody>
        </p:sp>
        <p:cxnSp>
          <p:nvCxnSpPr>
            <p:cNvPr id="13" name="Straight Connector 71"/>
            <p:cNvCxnSpPr>
              <a:cxnSpLocks noChangeShapeType="1"/>
            </p:cNvCxnSpPr>
            <p:nvPr/>
          </p:nvCxnSpPr>
          <p:spPr bwMode="auto">
            <a:xfrm rot="10800000">
              <a:off x="2895600" y="2917825"/>
              <a:ext cx="914400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4" name="Straight Connector 72"/>
            <p:cNvCxnSpPr>
              <a:cxnSpLocks noChangeShapeType="1"/>
            </p:cNvCxnSpPr>
            <p:nvPr/>
          </p:nvCxnSpPr>
          <p:spPr bwMode="auto">
            <a:xfrm rot="10800000">
              <a:off x="2057400" y="3529013"/>
              <a:ext cx="457200" cy="15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5" name="Straight Connector 74"/>
            <p:cNvCxnSpPr>
              <a:cxnSpLocks noChangeShapeType="1"/>
            </p:cNvCxnSpPr>
            <p:nvPr/>
          </p:nvCxnSpPr>
          <p:spPr bwMode="auto">
            <a:xfrm rot="5400000">
              <a:off x="2400300" y="3033713"/>
              <a:ext cx="6096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sp>
          <p:nvSpPr>
            <p:cNvPr id="16" name="TextBox 96"/>
            <p:cNvSpPr txBox="1">
              <a:spLocks noChangeArrowheads="1"/>
            </p:cNvSpPr>
            <p:nvPr/>
          </p:nvSpPr>
          <p:spPr bwMode="white">
            <a:xfrm>
              <a:off x="3794976" y="3148013"/>
              <a:ext cx="6777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buFontTx/>
                <a:buChar char="•"/>
                <a:defRPr/>
              </a:pPr>
              <a:r>
                <a:rPr lang="en-US" sz="2700" dirty="0">
                  <a:solidFill>
                    <a:srgbClr val="FFFFFF"/>
                  </a:solidFill>
                  <a:ea typeface="ＭＳ Ｐゴシック" pitchFamily="-109" charset="-128"/>
                  <a:cs typeface="ＭＳ Ｐゴシック" pitchFamily="-109" charset="-128"/>
                </a:rPr>
                <a:t>40%</a:t>
              </a:r>
            </a:p>
          </p:txBody>
        </p:sp>
        <p:sp>
          <p:nvSpPr>
            <p:cNvPr id="17" name="TextBox 97"/>
            <p:cNvSpPr txBox="1">
              <a:spLocks noChangeArrowheads="1"/>
            </p:cNvSpPr>
            <p:nvPr/>
          </p:nvSpPr>
          <p:spPr bwMode="white">
            <a:xfrm>
              <a:off x="3841462" y="4368800"/>
              <a:ext cx="5847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dirty="0">
                  <a:solidFill>
                    <a:srgbClr val="FFFFFF"/>
                  </a:solidFill>
                  <a:ea typeface="ＭＳ Ｐゴシック" pitchFamily="-109" charset="-128"/>
                  <a:cs typeface="ＭＳ Ｐゴシック" pitchFamily="-109" charset="-128"/>
                </a:rPr>
                <a:t>60%</a:t>
              </a:r>
            </a:p>
          </p:txBody>
        </p:sp>
        <p:sp>
          <p:nvSpPr>
            <p:cNvPr id="18" name="TextBox 139"/>
            <p:cNvSpPr txBox="1">
              <a:spLocks noChangeArrowheads="1"/>
            </p:cNvSpPr>
            <p:nvPr/>
          </p:nvSpPr>
          <p:spPr bwMode="auto">
            <a:xfrm>
              <a:off x="3506183" y="5284788"/>
              <a:ext cx="1142621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b="1" dirty="0">
                  <a:ea typeface="ＭＳ Ｐゴシック" pitchFamily="-107" charset="-128"/>
                  <a:cs typeface="ＭＳ Ｐゴシック" pitchFamily="-107" charset="-128"/>
                </a:rPr>
                <a:t>Average</a:t>
              </a:r>
            </a:p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b="1" dirty="0">
                  <a:ea typeface="ＭＳ Ｐゴシック" pitchFamily="-107" charset="-128"/>
                  <a:cs typeface="ＭＳ Ｐゴシック" pitchFamily="-107" charset="-128"/>
                </a:rPr>
                <a:t>~$360/TB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8524875" y="1613727"/>
            <a:ext cx="7452277" cy="7319886"/>
            <a:chOff x="4159250" y="1075817"/>
            <a:chExt cx="4968183" cy="4879924"/>
          </a:xfrm>
        </p:grpSpPr>
        <p:cxnSp>
          <p:nvCxnSpPr>
            <p:cNvPr id="20" name="Straight Connector 78"/>
            <p:cNvCxnSpPr>
              <a:cxnSpLocks noChangeShapeType="1"/>
            </p:cNvCxnSpPr>
            <p:nvPr/>
          </p:nvCxnSpPr>
          <p:spPr bwMode="auto">
            <a:xfrm rot="10800000">
              <a:off x="5991225" y="4548188"/>
              <a:ext cx="161925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21" name="Straight Connector 115"/>
            <p:cNvCxnSpPr>
              <a:cxnSpLocks noChangeShapeType="1"/>
            </p:cNvCxnSpPr>
            <p:nvPr/>
          </p:nvCxnSpPr>
          <p:spPr bwMode="auto">
            <a:xfrm rot="10800000">
              <a:off x="5629275" y="3529013"/>
              <a:ext cx="1979613" cy="0"/>
            </a:xfrm>
            <a:prstGeom prst="line">
              <a:avLst/>
            </a:prstGeom>
            <a:noFill/>
            <a:ln w="28575">
              <a:solidFill>
                <a:srgbClr val="4E5748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2" name="Straight Connector 68"/>
            <p:cNvCxnSpPr>
              <a:cxnSpLocks noChangeShapeType="1"/>
            </p:cNvCxnSpPr>
            <p:nvPr/>
          </p:nvCxnSpPr>
          <p:spPr bwMode="auto">
            <a:xfrm rot="10800000">
              <a:off x="4159250" y="2917825"/>
              <a:ext cx="34623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sp>
          <p:nvSpPr>
            <p:cNvPr id="23" name="Freeform 69"/>
            <p:cNvSpPr>
              <a:spLocks/>
            </p:cNvSpPr>
            <p:nvPr/>
          </p:nvSpPr>
          <p:spPr bwMode="auto">
            <a:xfrm>
              <a:off x="6308725" y="2571750"/>
              <a:ext cx="611188" cy="585788"/>
            </a:xfrm>
            <a:custGeom>
              <a:avLst/>
              <a:gdLst>
                <a:gd name="T0" fmla="*/ 0 w 611793"/>
                <a:gd name="T1" fmla="*/ 591061 h 585479"/>
                <a:gd name="T2" fmla="*/ 600995 w 611793"/>
                <a:gd name="T3" fmla="*/ 591061 h 585479"/>
                <a:gd name="T4" fmla="*/ 403893 w 611793"/>
                <a:gd name="T5" fmla="*/ 0 h 585479"/>
                <a:gd name="T6" fmla="*/ 190637 w 611793"/>
                <a:gd name="T7" fmla="*/ 0 h 585479"/>
                <a:gd name="T8" fmla="*/ 0 w 611793"/>
                <a:gd name="T9" fmla="*/ 591061 h 585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1793"/>
                <a:gd name="T16" fmla="*/ 0 h 585479"/>
                <a:gd name="T17" fmla="*/ 611793 w 611793"/>
                <a:gd name="T18" fmla="*/ 585479 h 585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1793" h="585479">
                  <a:moveTo>
                    <a:pt x="0" y="585479"/>
                  </a:moveTo>
                  <a:lnTo>
                    <a:pt x="611793" y="585479"/>
                  </a:lnTo>
                  <a:lnTo>
                    <a:pt x="411151" y="0"/>
                  </a:lnTo>
                  <a:lnTo>
                    <a:pt x="194063" y="0"/>
                  </a:lnTo>
                  <a:lnTo>
                    <a:pt x="0" y="585479"/>
                  </a:lnTo>
                  <a:close/>
                </a:path>
              </a:pathLst>
            </a:custGeom>
            <a:solidFill>
              <a:srgbClr val="FD0000"/>
            </a:solidFill>
            <a:ln w="9525">
              <a:noFill/>
              <a:round/>
              <a:headEnd/>
              <a:tailEnd/>
            </a:ln>
          </p:spPr>
          <p:txBody>
            <a:bodyPr lIns="138112" tIns="69058" rIns="138112" bIns="69058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buFontTx/>
                <a:buChar char="•"/>
              </a:pPr>
              <a:endParaRPr lang="en-US" sz="2700" dirty="0">
                <a:latin typeface="Arial" pitchFamily="34" charset="0"/>
              </a:endParaRPr>
            </a:p>
          </p:txBody>
        </p:sp>
        <p:sp>
          <p:nvSpPr>
            <p:cNvPr id="24" name="Freeform 67"/>
            <p:cNvSpPr>
              <a:spLocks noChangeArrowheads="1"/>
            </p:cNvSpPr>
            <p:nvPr/>
          </p:nvSpPr>
          <p:spPr bwMode="auto">
            <a:xfrm>
              <a:off x="6088063" y="3201988"/>
              <a:ext cx="1046162" cy="619125"/>
            </a:xfrm>
            <a:custGeom>
              <a:avLst/>
              <a:gdLst>
                <a:gd name="T0" fmla="*/ 204501 w 1045969"/>
                <a:gd name="T1" fmla="*/ 0 h 618371"/>
                <a:gd name="T2" fmla="*/ 0 w 1045969"/>
                <a:gd name="T3" fmla="*/ 629778 h 618371"/>
                <a:gd name="T4" fmla="*/ 1048864 w 1045969"/>
                <a:gd name="T5" fmla="*/ 629778 h 618371"/>
                <a:gd name="T6" fmla="*/ 847667 w 1045969"/>
                <a:gd name="T7" fmla="*/ 3349 h 618371"/>
                <a:gd name="T8" fmla="*/ 204501 w 1045969"/>
                <a:gd name="T9" fmla="*/ 0 h 618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5969"/>
                <a:gd name="T16" fmla="*/ 0 h 618371"/>
                <a:gd name="T17" fmla="*/ 1045969 w 1045969"/>
                <a:gd name="T18" fmla="*/ 618371 h 618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5969" h="618371">
                  <a:moveTo>
                    <a:pt x="203931" y="0"/>
                  </a:moveTo>
                  <a:lnTo>
                    <a:pt x="0" y="618371"/>
                  </a:lnTo>
                  <a:lnTo>
                    <a:pt x="1045969" y="618371"/>
                  </a:lnTo>
                  <a:lnTo>
                    <a:pt x="845327" y="3289"/>
                  </a:lnTo>
                  <a:lnTo>
                    <a:pt x="203931" y="0"/>
                  </a:lnTo>
                  <a:close/>
                </a:path>
              </a:pathLst>
            </a:custGeom>
            <a:solidFill>
              <a:srgbClr val="4D564A"/>
            </a:solidFill>
            <a:ln w="9525">
              <a:noFill/>
              <a:round/>
              <a:headEnd/>
              <a:tailEnd/>
            </a:ln>
          </p:spPr>
          <p:txBody>
            <a:bodyPr lIns="138112" tIns="69058" rIns="138112" bIns="69058">
              <a:prstTxWarp prst="textNoShape">
                <a:avLst/>
              </a:prstTxWarp>
            </a:bodyPr>
            <a:lstStyle/>
            <a:p>
              <a:pPr marL="178594" indent="-178594"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buFontTx/>
                <a:buChar char="•"/>
              </a:pPr>
              <a:endParaRPr lang="en-US" sz="2700" dirty="0">
                <a:latin typeface="Arial" pitchFamily="34" charset="0"/>
              </a:endParaRPr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5586413" y="3861266"/>
              <a:ext cx="2049462" cy="1435100"/>
            </a:xfrm>
            <a:custGeom>
              <a:avLst/>
              <a:gdLst>
                <a:gd name="T0" fmla="*/ 479029 w 2050610"/>
                <a:gd name="T1" fmla="*/ 0 h 1434974"/>
                <a:gd name="T2" fmla="*/ 1577179 w 2050610"/>
                <a:gd name="T3" fmla="*/ 0 h 1434974"/>
                <a:gd name="T4" fmla="*/ 2047168 w 2050610"/>
                <a:gd name="T5" fmla="*/ 1426296 h 1434974"/>
                <a:gd name="T6" fmla="*/ 0 w 2050610"/>
                <a:gd name="T7" fmla="*/ 1435352 h 1434974"/>
                <a:gd name="T8" fmla="*/ 479029 w 2050610"/>
                <a:gd name="T9" fmla="*/ 0 h 14349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0610"/>
                <a:gd name="T16" fmla="*/ 0 h 1434974"/>
                <a:gd name="T17" fmla="*/ 2050610 w 2050610"/>
                <a:gd name="T18" fmla="*/ 1434974 h 14349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0610" h="1434974">
                  <a:moveTo>
                    <a:pt x="479834" y="0"/>
                  </a:moveTo>
                  <a:lnTo>
                    <a:pt x="1579830" y="0"/>
                  </a:lnTo>
                  <a:lnTo>
                    <a:pt x="2050610" y="1425921"/>
                  </a:lnTo>
                  <a:lnTo>
                    <a:pt x="0" y="1434974"/>
                  </a:lnTo>
                  <a:lnTo>
                    <a:pt x="479834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47000" dist="12700" dir="5400000" sy="-100000" algn="bl" rotWithShape="0"/>
            </a:effectLst>
          </p:spPr>
          <p:txBody>
            <a:bodyPr lIns="138112" tIns="69058" rIns="138112" bIns="69058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buFontTx/>
                <a:buChar char="•"/>
                <a:defRPr/>
              </a:pPr>
              <a:endParaRPr lang="en-US" sz="2700" dirty="0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5715000" y="1075817"/>
              <a:ext cx="1795462" cy="94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b="1" dirty="0">
                  <a:solidFill>
                    <a:srgbClr val="FD0000"/>
                  </a:solidFill>
                  <a:ea typeface="ＭＳ Ｐゴシック" pitchFamily="-109" charset="-128"/>
                  <a:cs typeface="ＭＳ Ｐゴシック" pitchFamily="-109" charset="-128"/>
                </a:rPr>
                <a:t>Modern</a:t>
              </a:r>
            </a:p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b="1" dirty="0">
                  <a:solidFill>
                    <a:srgbClr val="FD0000"/>
                  </a:solidFill>
                  <a:ea typeface="ＭＳ Ｐゴシック" pitchFamily="-109" charset="-128"/>
                  <a:cs typeface="ＭＳ Ｐゴシック" pitchFamily="-109" charset="-128"/>
                </a:rPr>
                <a:t>Multi-tiered Storage</a:t>
              </a:r>
            </a:p>
          </p:txBody>
        </p:sp>
        <p:sp>
          <p:nvSpPr>
            <p:cNvPr id="27" name="TextBox 78"/>
            <p:cNvSpPr txBox="1">
              <a:spLocks noChangeArrowheads="1"/>
            </p:cNvSpPr>
            <p:nvPr/>
          </p:nvSpPr>
          <p:spPr bwMode="auto">
            <a:xfrm>
              <a:off x="7693524" y="2714608"/>
              <a:ext cx="13065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1371600" fontAlgn="base">
                <a:spcBef>
                  <a:spcPts val="188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1800" dirty="0">
                  <a:ea typeface="ＭＳ Ｐゴシック" pitchFamily="-107" charset="-128"/>
                  <a:cs typeface="ＭＳ Ｐゴシック" pitchFamily="-107" charset="-128"/>
                </a:rPr>
                <a:t>NVME Flash $600/TB</a:t>
              </a:r>
            </a:p>
          </p:txBody>
        </p:sp>
        <p:sp>
          <p:nvSpPr>
            <p:cNvPr id="30" name="TextBox 119"/>
            <p:cNvSpPr txBox="1">
              <a:spLocks noChangeArrowheads="1"/>
            </p:cNvSpPr>
            <p:nvPr/>
          </p:nvSpPr>
          <p:spPr bwMode="white">
            <a:xfrm>
              <a:off x="6387811" y="3346450"/>
              <a:ext cx="5847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dirty="0">
                  <a:solidFill>
                    <a:srgbClr val="FFFFFF"/>
                  </a:solidFill>
                  <a:ea typeface="ＭＳ Ｐゴシック" pitchFamily="-109" charset="-128"/>
                  <a:cs typeface="ＭＳ Ｐゴシック" pitchFamily="-109" charset="-128"/>
                </a:rPr>
                <a:t>32%</a:t>
              </a:r>
            </a:p>
          </p:txBody>
        </p:sp>
        <p:sp>
          <p:nvSpPr>
            <p:cNvPr id="31" name="TextBox 120"/>
            <p:cNvSpPr txBox="1">
              <a:spLocks noChangeArrowheads="1"/>
            </p:cNvSpPr>
            <p:nvPr/>
          </p:nvSpPr>
          <p:spPr bwMode="white">
            <a:xfrm>
              <a:off x="6408551" y="2778125"/>
              <a:ext cx="4543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buFontTx/>
                <a:buChar char="•"/>
                <a:defRPr/>
              </a:pPr>
              <a:r>
                <a:rPr lang="en-US" sz="2100" dirty="0">
                  <a:solidFill>
                    <a:srgbClr val="FFFFFF"/>
                  </a:solidFill>
                  <a:ea typeface="ＭＳ Ｐゴシック" pitchFamily="-109" charset="-128"/>
                  <a:cs typeface="ＭＳ Ｐゴシック" pitchFamily="-109" charset="-128"/>
                </a:rPr>
                <a:t>8%</a:t>
              </a:r>
            </a:p>
          </p:txBody>
        </p:sp>
        <p:sp>
          <p:nvSpPr>
            <p:cNvPr id="32" name="TextBox 136"/>
            <p:cNvSpPr txBox="1">
              <a:spLocks noChangeArrowheads="1"/>
            </p:cNvSpPr>
            <p:nvPr/>
          </p:nvSpPr>
          <p:spPr bwMode="auto">
            <a:xfrm>
              <a:off x="7750378" y="3338180"/>
              <a:ext cx="701046" cy="386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1371600" fontAlgn="base">
                <a:spcBef>
                  <a:spcPts val="188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1800" dirty="0">
                  <a:ea typeface="ＭＳ Ｐゴシック" pitchFamily="-107" charset="-128"/>
                  <a:cs typeface="ＭＳ Ｐゴシック" pitchFamily="-107" charset="-128"/>
                </a:rPr>
                <a:t>SSD Disk </a:t>
              </a:r>
            </a:p>
            <a:p>
              <a:pPr defTabSz="1371600" fontAlgn="base">
                <a:spcBef>
                  <a:spcPts val="188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1800" dirty="0">
                  <a:ea typeface="ＭＳ Ｐゴシック" pitchFamily="-107" charset="-128"/>
                  <a:cs typeface="ＭＳ Ｐゴシック" pitchFamily="-107" charset="-128"/>
                </a:rPr>
                <a:t>$200$/TB</a:t>
              </a:r>
            </a:p>
          </p:txBody>
        </p:sp>
        <p:sp>
          <p:nvSpPr>
            <p:cNvPr id="33" name="TextBox 137"/>
            <p:cNvSpPr txBox="1">
              <a:spLocks noChangeArrowheads="1"/>
            </p:cNvSpPr>
            <p:nvPr/>
          </p:nvSpPr>
          <p:spPr bwMode="auto">
            <a:xfrm>
              <a:off x="7708242" y="4360528"/>
              <a:ext cx="1419191" cy="386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1371600" fontAlgn="base">
                <a:spcBef>
                  <a:spcPts val="188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1800" dirty="0">
                  <a:ea typeface="ＭＳ Ｐゴシック" pitchFamily="-107" charset="-128"/>
                  <a:cs typeface="ＭＳ Ｐゴシック" pitchFamily="-107" charset="-128"/>
                </a:rPr>
                <a:t>Capacity Disk Drives</a:t>
              </a:r>
            </a:p>
            <a:p>
              <a:pPr defTabSz="1371600" fontAlgn="base">
                <a:spcBef>
                  <a:spcPts val="188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1800" dirty="0">
                  <a:ea typeface="ＭＳ Ｐゴシック" pitchFamily="-107" charset="-128"/>
                  <a:cs typeface="ＭＳ Ｐゴシック" pitchFamily="-107" charset="-128"/>
                </a:rPr>
                <a:t>$$25 / TB</a:t>
              </a:r>
            </a:p>
          </p:txBody>
        </p:sp>
        <p:cxnSp>
          <p:nvCxnSpPr>
            <p:cNvPr id="34" name="Straight Connector 113"/>
            <p:cNvCxnSpPr>
              <a:cxnSpLocks noChangeShapeType="1"/>
            </p:cNvCxnSpPr>
            <p:nvPr/>
          </p:nvCxnSpPr>
          <p:spPr bwMode="auto">
            <a:xfrm rot="10800000">
              <a:off x="4538663" y="4216400"/>
              <a:ext cx="719137" cy="0"/>
            </a:xfrm>
            <a:prstGeom prst="line">
              <a:avLst/>
            </a:prstGeom>
            <a:noFill/>
            <a:ln w="28575">
              <a:solidFill>
                <a:srgbClr val="4E5748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5" name="Straight Connector 116"/>
            <p:cNvCxnSpPr>
              <a:cxnSpLocks noChangeShapeType="1"/>
            </p:cNvCxnSpPr>
            <p:nvPr/>
          </p:nvCxnSpPr>
          <p:spPr bwMode="auto">
            <a:xfrm rot="5400000" flipH="1" flipV="1">
              <a:off x="5105400" y="3681413"/>
              <a:ext cx="685800" cy="381000"/>
            </a:xfrm>
            <a:prstGeom prst="line">
              <a:avLst/>
            </a:prstGeom>
            <a:noFill/>
            <a:ln w="28575">
              <a:solidFill>
                <a:srgbClr val="4E5748"/>
              </a:solidFill>
              <a:prstDash val="sysDot"/>
              <a:round/>
              <a:headEnd/>
              <a:tailEnd/>
            </a:ln>
          </p:spPr>
        </p:cxnSp>
        <p:sp>
          <p:nvSpPr>
            <p:cNvPr id="36" name="TextBox 140"/>
            <p:cNvSpPr txBox="1">
              <a:spLocks noChangeArrowheads="1"/>
            </p:cNvSpPr>
            <p:nvPr/>
          </p:nvSpPr>
          <p:spPr bwMode="auto">
            <a:xfrm>
              <a:off x="5996970" y="5284788"/>
              <a:ext cx="1142620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b="1" dirty="0">
                  <a:ea typeface="ＭＳ Ｐゴシック" pitchFamily="-107" charset="-128"/>
                  <a:cs typeface="ＭＳ Ｐゴシック" pitchFamily="-107" charset="-128"/>
                </a:rPr>
                <a:t>Average</a:t>
              </a:r>
            </a:p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b="1" dirty="0">
                  <a:ea typeface="ＭＳ Ｐゴシック" pitchFamily="-107" charset="-128"/>
                  <a:cs typeface="ＭＳ Ｐゴシック" pitchFamily="-107" charset="-128"/>
                </a:rPr>
                <a:t>~$125/TB</a:t>
              </a:r>
            </a:p>
          </p:txBody>
        </p:sp>
        <p:sp>
          <p:nvSpPr>
            <p:cNvPr id="37" name="TextBox 141"/>
            <p:cNvSpPr txBox="1">
              <a:spLocks noChangeArrowheads="1"/>
            </p:cNvSpPr>
            <p:nvPr/>
          </p:nvSpPr>
          <p:spPr bwMode="auto">
            <a:xfrm>
              <a:off x="6387811" y="4368800"/>
              <a:ext cx="5847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defRPr/>
              </a:pPr>
              <a:r>
                <a:rPr lang="en-US" sz="2700" dirty="0">
                  <a:solidFill>
                    <a:srgbClr val="FFFFFF"/>
                  </a:solidFill>
                  <a:ea typeface="ＭＳ Ｐゴシック" pitchFamily="-109" charset="-128"/>
                  <a:cs typeface="ＭＳ Ｐゴシック" pitchFamily="-109" charset="-128"/>
                </a:rPr>
                <a:t>60%</a:t>
              </a:r>
            </a:p>
          </p:txBody>
        </p:sp>
        <p:sp>
          <p:nvSpPr>
            <p:cNvPr id="38" name="Freeform 73"/>
            <p:cNvSpPr>
              <a:spLocks/>
            </p:cNvSpPr>
            <p:nvPr/>
          </p:nvSpPr>
          <p:spPr bwMode="auto">
            <a:xfrm>
              <a:off x="6449781" y="2230438"/>
              <a:ext cx="320889" cy="503237"/>
            </a:xfrm>
            <a:custGeom>
              <a:avLst/>
              <a:gdLst>
                <a:gd name="T0" fmla="*/ 0 w 180975"/>
                <a:gd name="T1" fmla="*/ 815586 h 282575"/>
                <a:gd name="T2" fmla="*/ 180975 w 180975"/>
                <a:gd name="T3" fmla="*/ 815586 h 282575"/>
                <a:gd name="T4" fmla="*/ 92075 w 180975"/>
                <a:gd name="T5" fmla="*/ 0 h 282575"/>
                <a:gd name="T6" fmla="*/ 0 w 180975"/>
                <a:gd name="T7" fmla="*/ 815586 h 282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975"/>
                <a:gd name="T13" fmla="*/ 0 h 282575"/>
                <a:gd name="T14" fmla="*/ 180975 w 180975"/>
                <a:gd name="T15" fmla="*/ 282575 h 282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975" h="282575">
                  <a:moveTo>
                    <a:pt x="0" y="282575"/>
                  </a:moveTo>
                  <a:lnTo>
                    <a:pt x="180975" y="282575"/>
                  </a:lnTo>
                  <a:lnTo>
                    <a:pt x="92075" y="0"/>
                  </a:lnTo>
                  <a:lnTo>
                    <a:pt x="0" y="282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138112" tIns="69058" rIns="138112" bIns="69058">
              <a:prstTxWarp prst="textNoShape">
                <a:avLst/>
              </a:prstTxWarp>
            </a:bodyPr>
            <a:lstStyle/>
            <a:p>
              <a:pPr algn="ctr" defTabSz="13716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5000"/>
                <a:buFontTx/>
                <a:buChar char="•"/>
                <a:defRPr/>
              </a:pPr>
              <a:endParaRPr lang="en-US" sz="2700" dirty="0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 bwMode="auto">
          <a:xfrm>
            <a:off x="470628" y="362400"/>
            <a:ext cx="16974892" cy="7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4800" b="1" dirty="0">
                <a:solidFill>
                  <a:srgbClr val="1241D8"/>
                </a:solidFill>
                <a:latin typeface="Raleway"/>
              </a:rPr>
              <a:t>Ф</a:t>
            </a:r>
            <a:r>
              <a:rPr lang="en-US" sz="4800" b="1" dirty="0">
                <a:solidFill>
                  <a:srgbClr val="1241D8"/>
                </a:solidFill>
                <a:latin typeface="Raleway"/>
              </a:rPr>
              <a:t>.</a:t>
            </a:r>
            <a:r>
              <a:rPr lang="ru-RU" sz="4800" b="1" dirty="0">
                <a:solidFill>
                  <a:srgbClr val="1241D8"/>
                </a:solidFill>
                <a:latin typeface="Raleway"/>
              </a:rPr>
              <a:t>Платформа Данных</a:t>
            </a:r>
            <a:r>
              <a:rPr lang="en-US" sz="4800" b="1" dirty="0">
                <a:solidFill>
                  <a:srgbClr val="1241D8"/>
                </a:solidFill>
                <a:latin typeface="Raleway"/>
              </a:rPr>
              <a:t>:</a:t>
            </a:r>
            <a:r>
              <a:rPr lang="ru-RU" sz="4800" b="1" dirty="0">
                <a:solidFill>
                  <a:srgbClr val="1241D8"/>
                </a:solidFill>
                <a:latin typeface="Raleway"/>
              </a:rPr>
              <a:t> снижение стоимости СХД с </a:t>
            </a:r>
            <a:r>
              <a:rPr lang="en-US" sz="4800" b="1" dirty="0">
                <a:solidFill>
                  <a:srgbClr val="1241D8"/>
                </a:solidFill>
                <a:latin typeface="Raleway"/>
              </a:rPr>
              <a:t>ILM</a:t>
            </a:r>
          </a:p>
        </p:txBody>
      </p:sp>
      <p:sp>
        <p:nvSpPr>
          <p:cNvPr id="2" name="Text Box 121">
            <a:extLst>
              <a:ext uri="{FF2B5EF4-FFF2-40B4-BE49-F238E27FC236}">
                <a16:creationId xmlns:a16="http://schemas.microsoft.com/office/drawing/2014/main" id="{3E247B2F-8C29-2E0D-AF9A-98FEB231D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69" y="9269643"/>
            <a:ext cx="10350911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600" dirty="0"/>
              <a:t>Снижение стоимости хранения с ФПД в 4 раза!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031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20A152A-85F1-711B-4891-9833B013C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957" y="1996949"/>
            <a:ext cx="1962150" cy="4972050"/>
          </a:xfrm>
          <a:prstGeom prst="rect">
            <a:avLst/>
          </a:prstGeom>
        </p:spPr>
      </p:pic>
      <p:sp>
        <p:nvSpPr>
          <p:cNvPr id="3" name="Google Shape;147;p23">
            <a:extLst>
              <a:ext uri="{FF2B5EF4-FFF2-40B4-BE49-F238E27FC236}">
                <a16:creationId xmlns:a16="http://schemas.microsoft.com/office/drawing/2014/main" id="{B36AAA66-1C32-7FA1-500A-DF33E15F2E20}"/>
              </a:ext>
            </a:extLst>
          </p:cNvPr>
          <p:cNvSpPr txBox="1">
            <a:spLocks/>
          </p:cNvSpPr>
          <p:nvPr/>
        </p:nvSpPr>
        <p:spPr>
          <a:xfrm>
            <a:off x="92464" y="1868899"/>
            <a:ext cx="11126916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Уменьшение затрат на сопровождение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lang="ru-RU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Общий единый инсталлятор</a:t>
            </a: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Единая техническая поддержка для всего стека СУБД в КХД</a:t>
            </a: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Централизованный мониторинг и управление</a:t>
            </a: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Централизованное резервное копирование и восстановление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Поставка в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коробке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”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 с ФАП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D33359A3-6C0D-682C-1430-E2C0835B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7" y="4501"/>
            <a:ext cx="19388578" cy="1361962"/>
          </a:xfrm>
        </p:spPr>
        <p:txBody>
          <a:bodyPr>
            <a:noAutofit/>
          </a:bodyPr>
          <a:lstStyle/>
          <a:p>
            <a:pPr>
              <a:buSzPts val="5200"/>
            </a:pPr>
            <a:r>
              <a:rPr lang="ru-RU" b="1" dirty="0">
                <a:solidFill>
                  <a:srgbClr val="1241D8"/>
                </a:solidFill>
                <a:latin typeface="Raleway"/>
                <a:cs typeface="Arial"/>
              </a:rPr>
              <a:t>Форсайт</a:t>
            </a:r>
            <a:r>
              <a:rPr lang="en-US" b="1" dirty="0">
                <a:solidFill>
                  <a:srgbClr val="1241D8"/>
                </a:solidFill>
                <a:latin typeface="Raleway"/>
                <a:cs typeface="Arial"/>
              </a:rPr>
              <a:t>.</a:t>
            </a:r>
            <a:r>
              <a:rPr lang="ru-RU" b="1" dirty="0">
                <a:solidFill>
                  <a:srgbClr val="1241D8"/>
                </a:solidFill>
                <a:latin typeface="Raleway"/>
                <a:cs typeface="Arial"/>
              </a:rPr>
              <a:t>Платформа Данных</a:t>
            </a:r>
            <a:r>
              <a:rPr lang="en-US" b="1" dirty="0">
                <a:solidFill>
                  <a:srgbClr val="1241D8"/>
                </a:solidFill>
                <a:latin typeface="Raleway"/>
                <a:cs typeface="Arial"/>
              </a:rPr>
              <a:t>: </a:t>
            </a:r>
            <a:br>
              <a:rPr lang="en-US" b="1" dirty="0">
                <a:solidFill>
                  <a:srgbClr val="1241D8"/>
                </a:solidFill>
                <a:latin typeface="Raleway"/>
                <a:cs typeface="Arial"/>
              </a:rPr>
            </a:br>
            <a:r>
              <a:rPr lang="ru-RU" b="1" dirty="0">
                <a:solidFill>
                  <a:srgbClr val="1241D8"/>
                </a:solidFill>
                <a:latin typeface="Raleway"/>
                <a:cs typeface="Arial"/>
              </a:rPr>
              <a:t>преимущества использования</a:t>
            </a:r>
          </a:p>
        </p:txBody>
      </p:sp>
      <p:sp>
        <p:nvSpPr>
          <p:cNvPr id="7" name="Google Shape;147;p23">
            <a:extLst>
              <a:ext uri="{FF2B5EF4-FFF2-40B4-BE49-F238E27FC236}">
                <a16:creationId xmlns:a16="http://schemas.microsoft.com/office/drawing/2014/main" id="{16B7C6E8-3E55-9377-6CA7-0EC3999656BA}"/>
              </a:ext>
            </a:extLst>
          </p:cNvPr>
          <p:cNvSpPr txBox="1">
            <a:spLocks/>
          </p:cNvSpPr>
          <p:nvPr/>
        </p:nvSpPr>
        <p:spPr>
          <a:xfrm>
            <a:off x="92465" y="5627669"/>
            <a:ext cx="12802842" cy="312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Поддержка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ILM –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снижение затрат на хранение</a:t>
            </a: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Определение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ILM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-политик на уровне ФАП (правила перемещения и сжатия)</a:t>
            </a: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Актуализация активности в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heatmap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на каждой БД</a:t>
            </a: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Автоматическое выполнение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ILM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-политик (перемещение данных с сжатием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lang="ru-RU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Мониторинг выполнения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ILM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-политик</a:t>
            </a:r>
          </a:p>
        </p:txBody>
      </p:sp>
      <p:sp>
        <p:nvSpPr>
          <p:cNvPr id="8" name="Google Shape;147;p23">
            <a:extLst>
              <a:ext uri="{FF2B5EF4-FFF2-40B4-BE49-F238E27FC236}">
                <a16:creationId xmlns:a16="http://schemas.microsoft.com/office/drawing/2014/main" id="{2C7ED94C-4BBC-CF5F-B2BA-6B768CA95B5E}"/>
              </a:ext>
            </a:extLst>
          </p:cNvPr>
          <p:cNvSpPr txBox="1">
            <a:spLocks/>
          </p:cNvSpPr>
          <p:nvPr/>
        </p:nvSpPr>
        <p:spPr>
          <a:xfrm>
            <a:off x="105163" y="8958785"/>
            <a:ext cx="12802842" cy="125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Увеличение быстродействия</a:t>
            </a:r>
          </a:p>
          <a:p>
            <a:pPr marL="1260000" lvl="1" indent="-467400" algn="l">
              <a:spcAft>
                <a:spcPts val="2000"/>
              </a:spcAft>
              <a:buClr>
                <a:srgbClr val="1241D8"/>
              </a:buClr>
              <a:buSzPts val="1200"/>
              <a:buFont typeface="Open Sans"/>
              <a:buChar char="–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Staging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таблицы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(“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легкие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”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 таблицы в памяти для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ETL)</a:t>
            </a:r>
            <a:endParaRPr lang="ru-RU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31D3CE1-DD8C-C909-0997-A7FCF3F1C93F}"/>
              </a:ext>
            </a:extLst>
          </p:cNvPr>
          <p:cNvGrpSpPr>
            <a:grpSpLocks/>
          </p:cNvGrpSpPr>
          <p:nvPr/>
        </p:nvGrpSpPr>
        <p:grpSpPr bwMode="auto">
          <a:xfrm>
            <a:off x="14270804" y="2208124"/>
            <a:ext cx="2973952" cy="4953136"/>
            <a:chOff x="321" y="998"/>
            <a:chExt cx="1200" cy="2011"/>
          </a:xfrm>
        </p:grpSpPr>
        <p:sp>
          <p:nvSpPr>
            <p:cNvPr id="4" name="AutoShape 9">
              <a:extLst>
                <a:ext uri="{FF2B5EF4-FFF2-40B4-BE49-F238E27FC236}">
                  <a16:creationId xmlns:a16="http://schemas.microsoft.com/office/drawing/2014/main" id="{3BEF67DF-48C4-8B4C-DE0A-AEBBB14E9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1775"/>
              <a:ext cx="230" cy="234"/>
            </a:xfrm>
            <a:custGeom>
              <a:avLst/>
              <a:gdLst>
                <a:gd name="T0" fmla="*/ 133350 w 228600"/>
                <a:gd name="T1" fmla="*/ 219075 h 219075"/>
                <a:gd name="T2" fmla="*/ 0 w 228600"/>
                <a:gd name="T3" fmla="*/ 0 h 219075"/>
                <a:gd name="T4" fmla="*/ 228600 w 228600"/>
                <a:gd name="T5" fmla="*/ 0 h 219075"/>
                <a:gd name="T6" fmla="*/ 219075 w 228600"/>
                <a:gd name="T7" fmla="*/ 219075 h 219075"/>
                <a:gd name="T8" fmla="*/ 133350 w 228600"/>
                <a:gd name="T9" fmla="*/ 219075 h 219075"/>
                <a:gd name="T10" fmla="*/ 0 w 228600"/>
                <a:gd name="T11" fmla="*/ 0 h 219075"/>
                <a:gd name="T12" fmla="*/ 0 w 228600"/>
                <a:gd name="T13" fmla="*/ 0 h 219075"/>
                <a:gd name="T14" fmla="*/ 228600 w 228600"/>
                <a:gd name="T15" fmla="*/ 219075 h 219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8600" h="219075">
                  <a:moveTo>
                    <a:pt x="133350" y="219075"/>
                  </a:moveTo>
                  <a:lnTo>
                    <a:pt x="0" y="0"/>
                  </a:lnTo>
                  <a:lnTo>
                    <a:pt x="228600" y="0"/>
                  </a:lnTo>
                  <a:lnTo>
                    <a:pt x="219075" y="219075"/>
                  </a:lnTo>
                  <a:lnTo>
                    <a:pt x="133350" y="2190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800" dirty="0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47991D87-2CBC-9D37-912A-64E468DCF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998"/>
              <a:ext cx="781" cy="1839"/>
              <a:chOff x="488" y="998"/>
              <a:chExt cx="781" cy="1839"/>
            </a:xfrm>
          </p:grpSpPr>
          <p:sp>
            <p:nvSpPr>
              <p:cNvPr id="17" name="AutoShape 12">
                <a:extLst>
                  <a:ext uri="{FF2B5EF4-FFF2-40B4-BE49-F238E27FC236}">
                    <a16:creationId xmlns:a16="http://schemas.microsoft.com/office/drawing/2014/main" id="{F6EA193A-92E8-FBC7-17DB-35E0F3CF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998"/>
                <a:ext cx="123" cy="1839"/>
              </a:xfrm>
              <a:custGeom>
                <a:avLst/>
                <a:gdLst>
                  <a:gd name="T0" fmla="*/ 0 w 182880"/>
                  <a:gd name="T1" fmla="*/ 0 h 2387600"/>
                  <a:gd name="T2" fmla="*/ 121970 w 182880"/>
                  <a:gd name="T3" fmla="*/ 146547 h 2387600"/>
                  <a:gd name="T4" fmla="*/ 108418 w 182880"/>
                  <a:gd name="T5" fmla="*/ 1663310 h 2387600"/>
                  <a:gd name="T6" fmla="*/ 20328 w 182880"/>
                  <a:gd name="T7" fmla="*/ 1721929 h 2387600"/>
                  <a:gd name="T8" fmla="*/ 27104 w 182880"/>
                  <a:gd name="T9" fmla="*/ 29309 h 2387600"/>
                  <a:gd name="T10" fmla="*/ 0 w 182880"/>
                  <a:gd name="T11" fmla="*/ 0 h 2387600"/>
                  <a:gd name="T12" fmla="*/ 182880 w 182880"/>
                  <a:gd name="T13" fmla="*/ 2387600 h 2387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82880" h="2387600">
                    <a:moveTo>
                      <a:pt x="0" y="0"/>
                    </a:moveTo>
                    <a:lnTo>
                      <a:pt x="182880" y="203200"/>
                    </a:lnTo>
                    <a:lnTo>
                      <a:pt x="162560" y="2306320"/>
                    </a:lnTo>
                    <a:lnTo>
                      <a:pt x="30480" y="2387600"/>
                    </a:lnTo>
                    <a:cubicBezTo>
                      <a:pt x="33867" y="1605280"/>
                      <a:pt x="37253" y="822960"/>
                      <a:pt x="40640" y="40640"/>
                    </a:cubicBezTo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dirty="0"/>
              </a:p>
            </p:txBody>
          </p:sp>
          <p:sp>
            <p:nvSpPr>
              <p:cNvPr id="18" name="AutoShape 13">
                <a:extLst>
                  <a:ext uri="{FF2B5EF4-FFF2-40B4-BE49-F238E27FC236}">
                    <a16:creationId xmlns:a16="http://schemas.microsoft.com/office/drawing/2014/main" id="{69B560C5-2473-788A-33B1-C094566E2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" y="1515"/>
                <a:ext cx="296" cy="215"/>
              </a:xfrm>
              <a:custGeom>
                <a:avLst/>
                <a:gdLst>
                  <a:gd name="T0" fmla="*/ 294163 w 416560"/>
                  <a:gd name="T1" fmla="*/ 107621 h 284480"/>
                  <a:gd name="T2" fmla="*/ 0 w 416560"/>
                  <a:gd name="T3" fmla="*/ 0 h 284480"/>
                  <a:gd name="T4" fmla="*/ 0 w 416560"/>
                  <a:gd name="T5" fmla="*/ 136320 h 284480"/>
                  <a:gd name="T6" fmla="*/ 294163 w 416560"/>
                  <a:gd name="T7" fmla="*/ 200892 h 284480"/>
                  <a:gd name="T8" fmla="*/ 294163 w 416560"/>
                  <a:gd name="T9" fmla="*/ 107621 h 284480"/>
                  <a:gd name="T10" fmla="*/ 0 w 416560"/>
                  <a:gd name="T11" fmla="*/ 0 h 284480"/>
                  <a:gd name="T12" fmla="*/ 416560 w 416560"/>
                  <a:gd name="T13" fmla="*/ 284480 h 284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16560" h="284480">
                    <a:moveTo>
                      <a:pt x="416560" y="152400"/>
                    </a:moveTo>
                    <a:lnTo>
                      <a:pt x="0" y="0"/>
                    </a:lnTo>
                    <a:lnTo>
                      <a:pt x="0" y="193040"/>
                    </a:lnTo>
                    <a:lnTo>
                      <a:pt x="416560" y="284480"/>
                    </a:lnTo>
                    <a:lnTo>
                      <a:pt x="416560" y="152400"/>
                    </a:lnTo>
                    <a:close/>
                  </a:path>
                </a:pathLst>
              </a:custGeom>
              <a:gradFill rotWithShape="0">
                <a:gsLst>
                  <a:gs pos="87000">
                    <a:srgbClr val="0070C0"/>
                  </a:gs>
                  <a:gs pos="100000">
                    <a:srgbClr val="9F0000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dirty="0"/>
              </a:p>
            </p:txBody>
          </p:sp>
          <p:sp>
            <p:nvSpPr>
              <p:cNvPr id="19" name="AutoShape 14">
                <a:extLst>
                  <a:ext uri="{FF2B5EF4-FFF2-40B4-BE49-F238E27FC236}">
                    <a16:creationId xmlns:a16="http://schemas.microsoft.com/office/drawing/2014/main" id="{3771CD63-B67C-9C62-E078-9FDF2B702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" y="1517"/>
                <a:ext cx="492" cy="185"/>
              </a:xfrm>
              <a:custGeom>
                <a:avLst/>
                <a:gdLst>
                  <a:gd name="T0" fmla="*/ 487881 w 690880"/>
                  <a:gd name="T1" fmla="*/ 12025 h 229296"/>
                  <a:gd name="T2" fmla="*/ 487818 w 690880"/>
                  <a:gd name="T3" fmla="*/ 0 h 229296"/>
                  <a:gd name="T4" fmla="*/ 0 w 690880"/>
                  <a:gd name="T5" fmla="*/ 50358 h 229296"/>
                  <a:gd name="T6" fmla="*/ 0 w 690880"/>
                  <a:gd name="T7" fmla="*/ 173023 h 229296"/>
                  <a:gd name="T8" fmla="*/ 487881 w 690880"/>
                  <a:gd name="T9" fmla="*/ 131006 h 229296"/>
                  <a:gd name="T10" fmla="*/ 0 w 690880"/>
                  <a:gd name="T11" fmla="*/ 0 h 229296"/>
                  <a:gd name="T12" fmla="*/ 690880 w 690880"/>
                  <a:gd name="T13" fmla="*/ 229296 h 229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90880" h="229296">
                    <a:moveTo>
                      <a:pt x="690880" y="15936"/>
                    </a:moveTo>
                    <a:cubicBezTo>
                      <a:pt x="690850" y="15863"/>
                      <a:pt x="690821" y="73"/>
                      <a:pt x="690791" y="0"/>
                    </a:cubicBezTo>
                    <a:lnTo>
                      <a:pt x="0" y="66736"/>
                    </a:lnTo>
                    <a:lnTo>
                      <a:pt x="0" y="229296"/>
                    </a:lnTo>
                    <a:lnTo>
                      <a:pt x="690880" y="173614"/>
                    </a:lnTo>
                  </a:path>
                </a:pathLst>
              </a:custGeom>
              <a:gradFill rotWithShape="0">
                <a:gsLst>
                  <a:gs pos="96000">
                    <a:schemeClr val="accent1"/>
                  </a:gs>
                  <a:gs pos="100000">
                    <a:srgbClr val="9F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800" dirty="0"/>
              </a:p>
            </p:txBody>
          </p:sp>
        </p:grpSp>
        <p:sp>
          <p:nvSpPr>
            <p:cNvPr id="9" name="AutoShape 15">
              <a:extLst>
                <a:ext uri="{FF2B5EF4-FFF2-40B4-BE49-F238E27FC236}">
                  <a16:creationId xmlns:a16="http://schemas.microsoft.com/office/drawing/2014/main" id="{908C226E-517D-75C3-3CE6-070804922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" y="1987"/>
              <a:ext cx="566" cy="1017"/>
            </a:xfrm>
            <a:custGeom>
              <a:avLst/>
              <a:gdLst>
                <a:gd name="T0" fmla="*/ 0 w 614363"/>
                <a:gd name="T1" fmla="*/ 838200 h 952500"/>
                <a:gd name="T2" fmla="*/ 0 w 614363"/>
                <a:gd name="T3" fmla="*/ 19050 h 952500"/>
                <a:gd name="T4" fmla="*/ 557618 w 614363"/>
                <a:gd name="T5" fmla="*/ 0 h 952500"/>
                <a:gd name="T6" fmla="*/ 561975 w 614363"/>
                <a:gd name="T7" fmla="*/ 952500 h 952500"/>
                <a:gd name="T8" fmla="*/ 0 w 614363"/>
                <a:gd name="T9" fmla="*/ 838200 h 952500"/>
                <a:gd name="T10" fmla="*/ 0 w 614363"/>
                <a:gd name="T11" fmla="*/ 19050 h 952500"/>
                <a:gd name="T12" fmla="*/ 0 w 614363"/>
                <a:gd name="T13" fmla="*/ 0 h 952500"/>
                <a:gd name="T14" fmla="*/ 614363 w 614363"/>
                <a:gd name="T15" fmla="*/ 952500 h 95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14363" h="952500">
                  <a:moveTo>
                    <a:pt x="0" y="838200"/>
                  </a:moveTo>
                  <a:lnTo>
                    <a:pt x="0" y="19050"/>
                  </a:lnTo>
                  <a:lnTo>
                    <a:pt x="609600" y="0"/>
                  </a:lnTo>
                  <a:cubicBezTo>
                    <a:pt x="611188" y="317500"/>
                    <a:pt x="612775" y="635000"/>
                    <a:pt x="614363" y="952500"/>
                  </a:cubicBezTo>
                  <a:lnTo>
                    <a:pt x="0" y="8382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50000"/>
                  </a:schemeClr>
                </a:gs>
                <a:gs pos="90000">
                  <a:srgbClr val="9C1919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800" dirty="0"/>
            </a:p>
          </p:txBody>
        </p:sp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id="{981B838E-3D26-E01F-4398-CA3AE1545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982"/>
              <a:ext cx="273" cy="1027"/>
            </a:xfrm>
            <a:custGeom>
              <a:avLst/>
              <a:gdLst>
                <a:gd name="T0" fmla="*/ 0 w 242887"/>
                <a:gd name="T1" fmla="*/ 0 h 947737"/>
                <a:gd name="T2" fmla="*/ 271467 w 242887"/>
                <a:gd name="T3" fmla="*/ 14502 h 947737"/>
                <a:gd name="T4" fmla="*/ 271467 w 242887"/>
                <a:gd name="T5" fmla="*/ 739647 h 947737"/>
                <a:gd name="T6" fmla="*/ 5322 w 242887"/>
                <a:gd name="T7" fmla="*/ 962025 h 947737"/>
                <a:gd name="T8" fmla="*/ 0 w 242887"/>
                <a:gd name="T9" fmla="*/ 0 h 947737"/>
                <a:gd name="T10" fmla="*/ 0 w 242887"/>
                <a:gd name="T11" fmla="*/ 0 h 947737"/>
                <a:gd name="T12" fmla="*/ 242887 w 242887"/>
                <a:gd name="T13" fmla="*/ 947737 h 947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42887" h="947737">
                  <a:moveTo>
                    <a:pt x="0" y="0"/>
                  </a:moveTo>
                  <a:lnTo>
                    <a:pt x="242887" y="14287"/>
                  </a:lnTo>
                  <a:lnTo>
                    <a:pt x="242887" y="728662"/>
                  </a:lnTo>
                  <a:lnTo>
                    <a:pt x="4762" y="947737"/>
                  </a:lnTo>
                  <a:cubicBezTo>
                    <a:pt x="3175" y="631825"/>
                    <a:pt x="1587" y="31591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800" dirty="0"/>
            </a:p>
          </p:txBody>
        </p:sp>
        <p:sp>
          <p:nvSpPr>
            <p:cNvPr id="11" name="AutoShape 17">
              <a:extLst>
                <a:ext uri="{FF2B5EF4-FFF2-40B4-BE49-F238E27FC236}">
                  <a16:creationId xmlns:a16="http://schemas.microsoft.com/office/drawing/2014/main" id="{FAFD1695-7849-A7BD-73BA-4FB55C63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714"/>
              <a:ext cx="518" cy="300"/>
            </a:xfrm>
            <a:custGeom>
              <a:avLst/>
              <a:gdLst>
                <a:gd name="T0" fmla="*/ 0 w 514350"/>
                <a:gd name="T1" fmla="*/ 252412 h 280987"/>
                <a:gd name="T2" fmla="*/ 190500 w 514350"/>
                <a:gd name="T3" fmla="*/ 0 h 280987"/>
                <a:gd name="T4" fmla="*/ 514350 w 514350"/>
                <a:gd name="T5" fmla="*/ 66675 h 280987"/>
                <a:gd name="T6" fmla="*/ 271462 w 514350"/>
                <a:gd name="T7" fmla="*/ 280987 h 280987"/>
                <a:gd name="T8" fmla="*/ 0 w 514350"/>
                <a:gd name="T9" fmla="*/ 252412 h 280987"/>
                <a:gd name="T10" fmla="*/ 190500 w 514350"/>
                <a:gd name="T11" fmla="*/ 0 h 280987"/>
                <a:gd name="T12" fmla="*/ 0 w 514350"/>
                <a:gd name="T13" fmla="*/ 0 h 280987"/>
                <a:gd name="T14" fmla="*/ 514350 w 514350"/>
                <a:gd name="T15" fmla="*/ 280987 h 280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14350" h="280987">
                  <a:moveTo>
                    <a:pt x="0" y="252412"/>
                  </a:moveTo>
                  <a:lnTo>
                    <a:pt x="190500" y="0"/>
                  </a:lnTo>
                  <a:lnTo>
                    <a:pt x="514350" y="66675"/>
                  </a:lnTo>
                  <a:lnTo>
                    <a:pt x="271462" y="280987"/>
                  </a:lnTo>
                  <a:lnTo>
                    <a:pt x="0" y="252412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800" dirty="0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92358D6E-99E3-B816-5AA6-CDF3221F1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" y="1775"/>
              <a:ext cx="130" cy="232"/>
            </a:xfrm>
            <a:prstGeom prst="line">
              <a:avLst/>
            </a:prstGeom>
            <a:noFill/>
            <a:ln w="19080">
              <a:solidFill>
                <a:srgbClr val="FD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 sz="2800" dirty="0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9D6A0E78-9003-1CBC-4E61-E60F99A3D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1" y="1714"/>
              <a:ext cx="194" cy="267"/>
            </a:xfrm>
            <a:prstGeom prst="line">
              <a:avLst/>
            </a:prstGeom>
            <a:noFill/>
            <a:ln w="19080">
              <a:solidFill>
                <a:srgbClr val="FF656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 sz="2800" dirty="0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FA255CEC-B239-3523-D5F8-7A6CCB07B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94" y="1716"/>
              <a:ext cx="323" cy="70"/>
            </a:xfrm>
            <a:prstGeom prst="line">
              <a:avLst/>
            </a:prstGeom>
            <a:noFill/>
            <a:ln w="19080">
              <a:solidFill>
                <a:srgbClr val="FF656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 sz="2800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99DCA7-5107-48F8-86BC-802918BAC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071" y="7867455"/>
            <a:ext cx="5793762" cy="199952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D66A1E5-99DD-435C-860C-4F3B93F34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8564">
            <a:off x="14286302" y="4950307"/>
            <a:ext cx="2460076" cy="14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3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19227" y="2454473"/>
            <a:ext cx="3693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1A02A0D-19DB-417C-8F7A-B0E943A01EA1}"/>
              </a:ext>
            </a:extLst>
          </p:cNvPr>
          <p:cNvGraphicFramePr>
            <a:graphicFrameLocks noGrp="1"/>
          </p:cNvGraphicFramePr>
          <p:nvPr/>
        </p:nvGraphicFramePr>
        <p:xfrm>
          <a:off x="934911" y="1471754"/>
          <a:ext cx="16798142" cy="8053480"/>
        </p:xfrm>
        <a:graphic>
          <a:graphicData uri="http://schemas.openxmlformats.org/drawingml/2006/table">
            <a:tbl>
              <a:tblPr/>
              <a:tblGrid>
                <a:gridCol w="4478014">
                  <a:extLst>
                    <a:ext uri="{9D8B030D-6E8A-4147-A177-3AD203B41FA5}">
                      <a16:colId xmlns:a16="http://schemas.microsoft.com/office/drawing/2014/main" val="2628218901"/>
                    </a:ext>
                  </a:extLst>
                </a:gridCol>
                <a:gridCol w="6160064">
                  <a:extLst>
                    <a:ext uri="{9D8B030D-6E8A-4147-A177-3AD203B41FA5}">
                      <a16:colId xmlns:a16="http://schemas.microsoft.com/office/drawing/2014/main" val="2560357301"/>
                    </a:ext>
                  </a:extLst>
                </a:gridCol>
                <a:gridCol w="6160064">
                  <a:extLst>
                    <a:ext uri="{9D8B030D-6E8A-4147-A177-3AD203B41FA5}">
                      <a16:colId xmlns:a16="http://schemas.microsoft.com/office/drawing/2014/main" val="3938731624"/>
                    </a:ext>
                  </a:extLst>
                </a:gridCol>
              </a:tblGrid>
              <a:tr h="957600">
                <a:tc>
                  <a:txBody>
                    <a:bodyPr/>
                    <a:lstStyle/>
                    <a:p>
                      <a:pPr marL="35992" marR="35992" algn="ctr" rtl="0" font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Характеристика</a:t>
                      </a:r>
                    </a:p>
                  </a:txBody>
                  <a:tcPr marL="121638" marR="121638" marT="69508" marB="69508" anchor="ctr">
                    <a:lnL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D8"/>
                    </a:solidFill>
                  </a:tcPr>
                </a:tc>
                <a:tc>
                  <a:txBody>
                    <a:bodyPr/>
                    <a:lstStyle/>
                    <a:p>
                      <a:pPr marL="35992" marR="35992" algn="ctr" rtl="0" font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8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Opensource </a:t>
                      </a:r>
                      <a:r>
                        <a:rPr lang="ru-RU" sz="28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ПО </a:t>
                      </a:r>
                      <a:endParaRPr lang="en-US" sz="2800" b="0" i="0" u="none" strike="noStrike" cap="none" dirty="0">
                        <a:solidFill>
                          <a:srgbClr val="FFFFFF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D8"/>
                    </a:solidFill>
                  </a:tcPr>
                </a:tc>
                <a:tc>
                  <a:txBody>
                    <a:bodyPr/>
                    <a:lstStyle/>
                    <a:p>
                      <a:pPr marL="35992" marR="35992" algn="ctr" rtl="0" font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Форсайт.Платформа Данных</a:t>
                      </a:r>
                      <a:endParaRPr lang="en-US" sz="2800" b="0" i="0" u="none" strike="noStrike" cap="none" dirty="0">
                        <a:solidFill>
                          <a:srgbClr val="FFFFFF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20640"/>
                  </a:ext>
                </a:extLst>
              </a:tr>
              <a:tr h="2059256">
                <a:tc>
                  <a:txBody>
                    <a:bodyPr/>
                    <a:lstStyle/>
                    <a:p>
                      <a:pPr marL="35999" marR="35999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Мониторинг баз данных </a:t>
                      </a:r>
                    </a:p>
                    <a:p>
                      <a:pPr marL="35999" marR="35999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Высокие накладные на сопровождение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разные инструменты администрирования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каждая БД имеет свои особенности в сопровождении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,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требуется наличие специалистов под каждую БД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Ф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ПД предлагает единый унифицированный интерфейс для сопровождения БД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(Foresight DB Control Utility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и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Foresight Enterprise Manager),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включая единый установщик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Foresight DB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Installer.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96168"/>
                  </a:ext>
                </a:extLst>
              </a:tr>
              <a:tr h="1099136">
                <a:tc>
                  <a:txBody>
                    <a:bodyPr/>
                    <a:lstStyle/>
                    <a:p>
                      <a:pPr marL="35999" marR="35999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Техническая поддержка</a:t>
                      </a: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Для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OpenSource –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отсутствует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для коммерчески форков -  разные центры тех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поддержки</a:t>
                      </a: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Единое окно технической поддержки от компании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“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Форсайт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”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14596"/>
                  </a:ext>
                </a:extLst>
              </a:tr>
              <a:tr h="1419176">
                <a:tc>
                  <a:txBody>
                    <a:bodyPr/>
                    <a:lstStyle/>
                    <a:p>
                      <a:pPr marL="35999" marR="35999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Резервное копирование и восстановление БД</a:t>
                      </a:r>
                      <a:endParaRPr lang="ru-RU" sz="2100" b="1" i="0" u="none" strike="noStrike" cap="none" dirty="0">
                        <a:solidFill>
                          <a:srgbClr val="1241D8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  <a:sym typeface="Arial"/>
                      </a:endParaRPr>
                    </a:p>
                    <a:p>
                      <a:pPr marL="35999" marR="35999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</a:pPr>
                      <a:endParaRPr lang="ru-RU" sz="2100" b="1" i="0" u="none" strike="noStrike" cap="none" dirty="0">
                        <a:solidFill>
                          <a:srgbClr val="1241D8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Невозможность получения согласованной резервной копии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всех БД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стандартными средствами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Каждая БД имеет свои инструменты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backup/restore.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Согласованное резервное копирование и восстановление на произвольный момент времени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c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помощью утилиты в составе Ф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ПД</a:t>
                      </a: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347450"/>
                  </a:ext>
                </a:extLst>
              </a:tr>
              <a:tr h="1419176">
                <a:tc>
                  <a:txBody>
                    <a:bodyPr/>
                    <a:lstStyle/>
                    <a:p>
                      <a:pPr marL="35999" marR="35999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Управление жизненным циклом информации </a:t>
                      </a:r>
                      <a:r>
                        <a:rPr lang="en-US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(Information Lifecycle Management)</a:t>
                      </a:r>
                      <a:endParaRPr lang="ru-RU" sz="2100" b="1" i="0" u="none" strike="noStrike" cap="none" dirty="0">
                        <a:solidFill>
                          <a:srgbClr val="1241D8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Высокая стоимость системы хранения для КХД из-за отсутствия разделения данных на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“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горячие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”,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“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теплые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”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и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“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холодные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”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Снижение стоимости хранения данных в 4 раза за счет поддержки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ILM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 Ф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ПД и разнесения  по разным видам носителей в зависимости от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“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температуры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”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данных</a:t>
                      </a: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65938"/>
                  </a:ext>
                </a:extLst>
              </a:tr>
              <a:tr h="1099136">
                <a:tc>
                  <a:txBody>
                    <a:bodyPr/>
                    <a:lstStyle/>
                    <a:p>
                      <a:pPr marL="35999" marR="35999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Производительность выполнения </a:t>
                      </a:r>
                      <a:r>
                        <a:rPr lang="en-US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SQL-</a:t>
                      </a:r>
                      <a:r>
                        <a:rPr lang="ru-RU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запросов</a:t>
                      </a: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Низкая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поскольку не учитывает специфику конкретной СУБД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сложность в реализации правил оптимизации в коде</a:t>
                      </a: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Высокая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за счет учета специфики конкретной СУБД в виртуальном коннекторе ФПД</a:t>
                      </a: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72514"/>
                  </a:ext>
                </a:extLst>
              </a:tr>
            </a:tbl>
          </a:graphicData>
        </a:graphic>
      </p:graphicFrame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E53EA02-5637-CDE3-35DE-5630EE573E20}"/>
              </a:ext>
            </a:extLst>
          </p:cNvPr>
          <p:cNvSpPr txBox="1">
            <a:spLocks/>
          </p:cNvSpPr>
          <p:nvPr/>
        </p:nvSpPr>
        <p:spPr>
          <a:xfrm>
            <a:off x="359554" y="162587"/>
            <a:ext cx="18051736" cy="79141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800" b="1" dirty="0">
                <a:solidFill>
                  <a:srgbClr val="1241D8"/>
                </a:solidFill>
                <a:latin typeface="Raleway"/>
              </a:rPr>
              <a:t>Преимущества использования Форсайт</a:t>
            </a:r>
            <a:r>
              <a:rPr lang="en-US" sz="4800" b="1" dirty="0">
                <a:solidFill>
                  <a:srgbClr val="1241D8"/>
                </a:solidFill>
                <a:latin typeface="Raleway"/>
              </a:rPr>
              <a:t>.</a:t>
            </a:r>
            <a:r>
              <a:rPr lang="ru-RU" sz="4800" b="1" dirty="0">
                <a:solidFill>
                  <a:srgbClr val="1241D8"/>
                </a:solidFill>
                <a:latin typeface="Raleway"/>
              </a:rPr>
              <a:t>Платформа Данных</a:t>
            </a:r>
          </a:p>
        </p:txBody>
      </p:sp>
      <p:grpSp>
        <p:nvGrpSpPr>
          <p:cNvPr id="4" name="Группа 11">
            <a:extLst>
              <a:ext uri="{FF2B5EF4-FFF2-40B4-BE49-F238E27FC236}">
                <a16:creationId xmlns:a16="http://schemas.microsoft.com/office/drawing/2014/main" id="{94CB2E30-0191-4FF8-8EE6-3F46DC2E7121}"/>
              </a:ext>
            </a:extLst>
          </p:cNvPr>
          <p:cNvGrpSpPr/>
          <p:nvPr/>
        </p:nvGrpSpPr>
        <p:grpSpPr>
          <a:xfrm>
            <a:off x="9291701" y="9538542"/>
            <a:ext cx="1879686" cy="813924"/>
            <a:chOff x="7902151" y="5399843"/>
            <a:chExt cx="1052198" cy="467211"/>
          </a:xfrm>
        </p:grpSpPr>
        <p:sp>
          <p:nvSpPr>
            <p:cNvPr id="5" name="Прямоугольник 2">
              <a:extLst>
                <a:ext uri="{FF2B5EF4-FFF2-40B4-BE49-F238E27FC236}">
                  <a16:creationId xmlns:a16="http://schemas.microsoft.com/office/drawing/2014/main" id="{42D26FAE-4511-41DB-A754-9466B75FACDC}"/>
                </a:ext>
              </a:extLst>
            </p:cNvPr>
            <p:cNvSpPr/>
            <p:nvPr/>
          </p:nvSpPr>
          <p:spPr>
            <a:xfrm>
              <a:off x="7902151" y="5399843"/>
              <a:ext cx="1052198" cy="412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36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D51C6A-BDCA-46A8-A599-BB5ADEA1C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952" y="5407764"/>
              <a:ext cx="1000596" cy="45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988FF1A-947A-434F-82CC-52456996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509" y="9658569"/>
            <a:ext cx="1879686" cy="4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3C5B6D-DAB4-4BA9-85CF-D394A62F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317" y="9570913"/>
            <a:ext cx="1879686" cy="6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435EBB4A-9081-F87B-A57C-E0ACF26A00A9}"/>
              </a:ext>
            </a:extLst>
          </p:cNvPr>
          <p:cNvSpPr txBox="1">
            <a:spLocks/>
          </p:cNvSpPr>
          <p:nvPr/>
        </p:nvSpPr>
        <p:spPr>
          <a:xfrm>
            <a:off x="359554" y="769463"/>
            <a:ext cx="18051736" cy="791418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dirty="0">
                <a:solidFill>
                  <a:schemeClr val="dk1"/>
                </a:solidFill>
                <a:latin typeface="Raleway Medium"/>
              </a:rPr>
              <a:t>По сравнению с </a:t>
            </a:r>
            <a:r>
              <a:rPr lang="en-US" sz="3200" dirty="0">
                <a:solidFill>
                  <a:schemeClr val="dk1"/>
                </a:solidFill>
                <a:latin typeface="Raleway Medium"/>
              </a:rPr>
              <a:t>Opensource </a:t>
            </a:r>
            <a:r>
              <a:rPr lang="ru-RU" sz="3200" dirty="0">
                <a:solidFill>
                  <a:schemeClr val="dk1"/>
                </a:solidFill>
                <a:latin typeface="Raleway Medium"/>
              </a:rPr>
              <a:t>ПО</a:t>
            </a:r>
            <a:r>
              <a:rPr lang="en-US" sz="3200" dirty="0">
                <a:solidFill>
                  <a:schemeClr val="dk1"/>
                </a:solidFill>
                <a:latin typeface="Raleway Medium"/>
              </a:rPr>
              <a:t> (PostgreSQL, Greenplum, Clickhouse)</a:t>
            </a:r>
            <a:endParaRPr lang="ru-RU" sz="3200" dirty="0">
              <a:solidFill>
                <a:schemeClr val="dk1"/>
              </a:solidFill>
              <a:latin typeface="Raleway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2A223A-9043-4CDC-8E07-359DBCEA2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0756" y="9521359"/>
            <a:ext cx="2821284" cy="6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D33359A3-6C0D-682C-1430-E2C0835B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41" y="56761"/>
            <a:ext cx="19388578" cy="1092790"/>
          </a:xfrm>
        </p:spPr>
        <p:txBody>
          <a:bodyPr>
            <a:noAutofit/>
          </a:bodyPr>
          <a:lstStyle/>
          <a:p>
            <a:pPr>
              <a:buSzPts val="5200"/>
            </a:pPr>
            <a:r>
              <a:rPr lang="ru-RU" sz="4700" b="1" dirty="0">
                <a:solidFill>
                  <a:srgbClr val="1241D8"/>
                </a:solidFill>
                <a:latin typeface="Raleway"/>
                <a:cs typeface="Arial"/>
              </a:rPr>
              <a:t>Форсайт</a:t>
            </a:r>
            <a:r>
              <a:rPr lang="en-US" sz="4700" b="1" dirty="0">
                <a:solidFill>
                  <a:srgbClr val="1241D8"/>
                </a:solidFill>
                <a:latin typeface="Raleway"/>
                <a:cs typeface="Arial"/>
              </a:rPr>
              <a:t>.</a:t>
            </a:r>
            <a:r>
              <a:rPr lang="ru-RU" sz="4700" b="1" dirty="0">
                <a:solidFill>
                  <a:srgbClr val="1241D8"/>
                </a:solidFill>
                <a:latin typeface="Raleway"/>
                <a:cs typeface="Arial"/>
              </a:rPr>
              <a:t>Платформа Данных</a:t>
            </a:r>
            <a:r>
              <a:rPr lang="en-US" sz="4700" b="1" dirty="0">
                <a:solidFill>
                  <a:srgbClr val="1241D8"/>
                </a:solidFill>
                <a:latin typeface="Raleway"/>
                <a:cs typeface="Arial"/>
              </a:rPr>
              <a:t>: Roadmap</a:t>
            </a:r>
            <a:endParaRPr lang="ru-RU" sz="4700" b="1" dirty="0">
              <a:solidFill>
                <a:srgbClr val="1241D8"/>
              </a:solidFill>
              <a:latin typeface="Raleway"/>
              <a:cs typeface="Arial"/>
            </a:endParaRPr>
          </a:p>
        </p:txBody>
      </p:sp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61B194E9-B988-9E19-6FCD-859C59BECC0C}"/>
              </a:ext>
            </a:extLst>
          </p:cNvPr>
          <p:cNvSpPr/>
          <p:nvPr/>
        </p:nvSpPr>
        <p:spPr>
          <a:xfrm rot="16200000">
            <a:off x="647921" y="1538067"/>
            <a:ext cx="762870" cy="1159982"/>
          </a:xfrm>
          <a:prstGeom prst="flowChartOffpageConnector">
            <a:avLst/>
          </a:prstGeom>
          <a:solidFill>
            <a:srgbClr val="1241D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Clr>
                <a:srgbClr val="FFFFFF"/>
              </a:buClr>
              <a:buSzPts val="1350"/>
            </a:pPr>
            <a:endParaRPr lang="en-US" sz="200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5" name="Прямая соединительная линия 204">
            <a:extLst>
              <a:ext uri="{FF2B5EF4-FFF2-40B4-BE49-F238E27FC236}">
                <a16:creationId xmlns:a16="http://schemas.microsoft.com/office/drawing/2014/main" id="{0C0E67DF-0800-1299-634C-25A91BCE6F87}"/>
              </a:ext>
            </a:extLst>
          </p:cNvPr>
          <p:cNvCxnSpPr>
            <a:cxnSpLocks/>
          </p:cNvCxnSpPr>
          <p:nvPr/>
        </p:nvCxnSpPr>
        <p:spPr>
          <a:xfrm flipH="1">
            <a:off x="1619797" y="2106203"/>
            <a:ext cx="2900834" cy="11854"/>
          </a:xfrm>
          <a:prstGeom prst="line">
            <a:avLst/>
          </a:prstGeom>
          <a:ln w="38100">
            <a:gradFill flip="none" rotWithShape="1">
              <a:gsLst>
                <a:gs pos="66000">
                  <a:schemeClr val="bg2">
                    <a:lumMod val="60000"/>
                    <a:lumOff val="40000"/>
                  </a:schemeClr>
                </a:gs>
                <a:gs pos="100000">
                  <a:srgbClr val="6F6F6F"/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89F5988-1D6D-3B17-8742-01A07CC50B3F}"/>
              </a:ext>
            </a:extLst>
          </p:cNvPr>
          <p:cNvSpPr/>
          <p:nvPr/>
        </p:nvSpPr>
        <p:spPr>
          <a:xfrm>
            <a:off x="4574229" y="1940402"/>
            <a:ext cx="344858" cy="32396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12" name="Прямая соединительная линия 204">
            <a:extLst>
              <a:ext uri="{FF2B5EF4-FFF2-40B4-BE49-F238E27FC236}">
                <a16:creationId xmlns:a16="http://schemas.microsoft.com/office/drawing/2014/main" id="{38D18F62-F2FB-5ABF-D267-C4F925C29B32}"/>
              </a:ext>
            </a:extLst>
          </p:cNvPr>
          <p:cNvCxnSpPr>
            <a:cxnSpLocks/>
          </p:cNvCxnSpPr>
          <p:nvPr/>
        </p:nvCxnSpPr>
        <p:spPr>
          <a:xfrm flipH="1">
            <a:off x="4939985" y="2075381"/>
            <a:ext cx="2940294" cy="21774"/>
          </a:xfrm>
          <a:prstGeom prst="line">
            <a:avLst/>
          </a:prstGeom>
          <a:ln w="38100">
            <a:gradFill flip="none" rotWithShape="1">
              <a:gsLst>
                <a:gs pos="66000">
                  <a:schemeClr val="bg2">
                    <a:lumMod val="60000"/>
                    <a:lumOff val="40000"/>
                  </a:schemeClr>
                </a:gs>
                <a:gs pos="100000">
                  <a:srgbClr val="6F6F6F"/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DF21D4E-E914-4F0B-546C-1F802A263C57}"/>
              </a:ext>
            </a:extLst>
          </p:cNvPr>
          <p:cNvSpPr/>
          <p:nvPr/>
        </p:nvSpPr>
        <p:spPr>
          <a:xfrm>
            <a:off x="7957619" y="1921248"/>
            <a:ext cx="344858" cy="32396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15" name="Прямая соединительная линия 204">
            <a:extLst>
              <a:ext uri="{FF2B5EF4-FFF2-40B4-BE49-F238E27FC236}">
                <a16:creationId xmlns:a16="http://schemas.microsoft.com/office/drawing/2014/main" id="{8319AB8E-0E58-DC29-B58A-C73A968BCAEC}"/>
              </a:ext>
            </a:extLst>
          </p:cNvPr>
          <p:cNvCxnSpPr>
            <a:cxnSpLocks/>
          </p:cNvCxnSpPr>
          <p:nvPr/>
        </p:nvCxnSpPr>
        <p:spPr>
          <a:xfrm flipH="1">
            <a:off x="8347573" y="2075380"/>
            <a:ext cx="2995098" cy="8080"/>
          </a:xfrm>
          <a:prstGeom prst="line">
            <a:avLst/>
          </a:prstGeom>
          <a:ln w="38100">
            <a:gradFill flip="none" rotWithShape="1">
              <a:gsLst>
                <a:gs pos="66000">
                  <a:schemeClr val="bg2">
                    <a:lumMod val="60000"/>
                    <a:lumOff val="40000"/>
                  </a:schemeClr>
                </a:gs>
                <a:gs pos="100000">
                  <a:srgbClr val="6F6F6F"/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9DAA0EA-3C18-621A-B8CE-97DDF4661510}"/>
              </a:ext>
            </a:extLst>
          </p:cNvPr>
          <p:cNvSpPr/>
          <p:nvPr/>
        </p:nvSpPr>
        <p:spPr>
          <a:xfrm>
            <a:off x="11365209" y="1917828"/>
            <a:ext cx="344858" cy="32396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17" name="Прямая соединительная линия 204">
            <a:extLst>
              <a:ext uri="{FF2B5EF4-FFF2-40B4-BE49-F238E27FC236}">
                <a16:creationId xmlns:a16="http://schemas.microsoft.com/office/drawing/2014/main" id="{D0D33A21-BECF-5CD9-7109-11078F3E5CF7}"/>
              </a:ext>
            </a:extLst>
          </p:cNvPr>
          <p:cNvCxnSpPr>
            <a:cxnSpLocks/>
          </p:cNvCxnSpPr>
          <p:nvPr/>
        </p:nvCxnSpPr>
        <p:spPr>
          <a:xfrm flipH="1">
            <a:off x="11744895" y="2044559"/>
            <a:ext cx="2977974" cy="35482"/>
          </a:xfrm>
          <a:prstGeom prst="line">
            <a:avLst/>
          </a:prstGeom>
          <a:ln w="38100">
            <a:gradFill flip="none" rotWithShape="1">
              <a:gsLst>
                <a:gs pos="66000">
                  <a:schemeClr val="bg2">
                    <a:lumMod val="60000"/>
                    <a:lumOff val="40000"/>
                  </a:schemeClr>
                </a:gs>
                <a:gs pos="100000">
                  <a:srgbClr val="6F6F6F"/>
                </a:gs>
              </a:gsLst>
              <a:lin ang="10800000" scaled="1"/>
              <a:tileRect/>
            </a:gra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0C33C66-ADE1-F279-8223-9E75F7CB9FC1}"/>
              </a:ext>
            </a:extLst>
          </p:cNvPr>
          <p:cNvSpPr/>
          <p:nvPr/>
        </p:nvSpPr>
        <p:spPr>
          <a:xfrm>
            <a:off x="14765971" y="1907554"/>
            <a:ext cx="344858" cy="32396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19" name="Прямая соединительная линия 204">
            <a:extLst>
              <a:ext uri="{FF2B5EF4-FFF2-40B4-BE49-F238E27FC236}">
                <a16:creationId xmlns:a16="http://schemas.microsoft.com/office/drawing/2014/main" id="{5A20DB58-E367-E7FC-C724-D39E5D59DA97}"/>
              </a:ext>
            </a:extLst>
          </p:cNvPr>
          <p:cNvCxnSpPr>
            <a:cxnSpLocks/>
          </p:cNvCxnSpPr>
          <p:nvPr/>
        </p:nvCxnSpPr>
        <p:spPr>
          <a:xfrm flipH="1">
            <a:off x="15141684" y="2035174"/>
            <a:ext cx="2748424" cy="10448"/>
          </a:xfrm>
          <a:prstGeom prst="line">
            <a:avLst/>
          </a:prstGeom>
          <a:ln w="38100">
            <a:gradFill flip="none" rotWithShape="1">
              <a:gsLst>
                <a:gs pos="66000">
                  <a:schemeClr val="bg2">
                    <a:lumMod val="60000"/>
                    <a:lumOff val="40000"/>
                  </a:schemeClr>
                </a:gs>
                <a:gs pos="100000">
                  <a:srgbClr val="6F6F6F"/>
                </a:gs>
              </a:gsLst>
              <a:lin ang="10800000" scaled="1"/>
              <a:tileRect/>
            </a:gra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58">
            <a:extLst>
              <a:ext uri="{FF2B5EF4-FFF2-40B4-BE49-F238E27FC236}">
                <a16:creationId xmlns:a16="http://schemas.microsoft.com/office/drawing/2014/main" id="{D62F0DF6-A8BA-D1A6-0EC4-0D9CD579FAA7}"/>
              </a:ext>
            </a:extLst>
          </p:cNvPr>
          <p:cNvSpPr txBox="1"/>
          <p:nvPr/>
        </p:nvSpPr>
        <p:spPr>
          <a:xfrm>
            <a:off x="369357" y="1087299"/>
            <a:ext cx="146225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rIns="91438">
            <a:spAutoFit/>
          </a:bodyPr>
          <a:lstStyle>
            <a:lvl1pPr>
              <a:defRPr sz="1400"/>
            </a:lvl1pPr>
          </a:lstStyle>
          <a:p>
            <a:pPr lvl="0" hangingPunct="0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H1  2024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8E996-75AB-E223-7C71-D94F472EB713}"/>
              </a:ext>
            </a:extLst>
          </p:cNvPr>
          <p:cNvSpPr txBox="1"/>
          <p:nvPr/>
        </p:nvSpPr>
        <p:spPr>
          <a:xfrm>
            <a:off x="282540" y="2750449"/>
            <a:ext cx="244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H1 - 2024</a:t>
            </a:r>
            <a:endParaRPr lang="en-US" sz="2400" b="1" dirty="0"/>
          </a:p>
        </p:txBody>
      </p:sp>
      <p:sp>
        <p:nvSpPr>
          <p:cNvPr id="23" name="Google Shape;331;p35">
            <a:extLst>
              <a:ext uri="{FF2B5EF4-FFF2-40B4-BE49-F238E27FC236}">
                <a16:creationId xmlns:a16="http://schemas.microsoft.com/office/drawing/2014/main" id="{F22D1804-80AD-DBC6-B68D-95D0D8850B9C}"/>
              </a:ext>
            </a:extLst>
          </p:cNvPr>
          <p:cNvSpPr txBox="1">
            <a:spLocks/>
          </p:cNvSpPr>
          <p:nvPr/>
        </p:nvSpPr>
        <p:spPr>
          <a:xfrm>
            <a:off x="133563" y="3334800"/>
            <a:ext cx="4399570" cy="584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Создание сборки Форсайт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ПД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инсталлятора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Регистрация в реестре Российского ПО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MVP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по коннектору в ФАП</a:t>
            </a:r>
            <a:endParaRPr lang="en-US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расширений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extensions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) для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ILM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Определение функциональных требований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к ФАП для поддержки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ILM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Определение функциональных требований к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утилите обновления Форсайт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БД 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331;p35">
            <a:extLst>
              <a:ext uri="{FF2B5EF4-FFF2-40B4-BE49-F238E27FC236}">
                <a16:creationId xmlns:a16="http://schemas.microsoft.com/office/drawing/2014/main" id="{48B3CBC0-0E87-E66D-1B42-08BB640C0780}"/>
              </a:ext>
            </a:extLst>
          </p:cNvPr>
          <p:cNvSpPr txBox="1">
            <a:spLocks/>
          </p:cNvSpPr>
          <p:nvPr/>
        </p:nvSpPr>
        <p:spPr>
          <a:xfrm>
            <a:off x="4388770" y="3327901"/>
            <a:ext cx="3707268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расширения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Staging Tables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Уточнение функциональных требований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коннектора к Ф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ПД 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инфраструктуры для поддержки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ILM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ФАП</a:t>
            </a:r>
            <a:endParaRPr lang="en-US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Определение функциональных требований к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Форсайт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.Enterprise Manager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331;p35">
            <a:extLst>
              <a:ext uri="{FF2B5EF4-FFF2-40B4-BE49-F238E27FC236}">
                <a16:creationId xmlns:a16="http://schemas.microsoft.com/office/drawing/2014/main" id="{B1E9D6B9-9C20-D18B-5AC6-1AB07F30101F}"/>
              </a:ext>
            </a:extLst>
          </p:cNvPr>
          <p:cNvSpPr txBox="1">
            <a:spLocks/>
          </p:cNvSpPr>
          <p:nvPr/>
        </p:nvSpPr>
        <p:spPr>
          <a:xfrm>
            <a:off x="7688470" y="3282231"/>
            <a:ext cx="3676740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Определение функциональных требований к технологии согласованного резервного копирования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Форсайт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.Enterprise Manager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инфраструктуры для поддержки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Staging Tables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ФАП</a:t>
            </a:r>
            <a:endParaRPr lang="en-US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331;p35">
            <a:extLst>
              <a:ext uri="{FF2B5EF4-FFF2-40B4-BE49-F238E27FC236}">
                <a16:creationId xmlns:a16="http://schemas.microsoft.com/office/drawing/2014/main" id="{0D68EF8C-CF80-122B-0935-7E24806C4EF9}"/>
              </a:ext>
            </a:extLst>
          </p:cNvPr>
          <p:cNvSpPr txBox="1">
            <a:spLocks/>
          </p:cNvSpPr>
          <p:nvPr/>
        </p:nvSpPr>
        <p:spPr>
          <a:xfrm>
            <a:off x="11148636" y="3276740"/>
            <a:ext cx="3676740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Форсайт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.Enterprise Manager – Beta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утилиты резервного копирования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технологии сжатия в форке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PostgreSQL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Определение функциональных требований к технологии сжатия в форке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PostgreSQL</a:t>
            </a: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331;p35">
            <a:extLst>
              <a:ext uri="{FF2B5EF4-FFF2-40B4-BE49-F238E27FC236}">
                <a16:creationId xmlns:a16="http://schemas.microsoft.com/office/drawing/2014/main" id="{FE7B2792-DAA9-90DE-E045-D9CE0932C2FF}"/>
              </a:ext>
            </a:extLst>
          </p:cNvPr>
          <p:cNvSpPr txBox="1">
            <a:spLocks/>
          </p:cNvSpPr>
          <p:nvPr/>
        </p:nvSpPr>
        <p:spPr>
          <a:xfrm>
            <a:off x="14534510" y="3260976"/>
            <a:ext cx="367674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Релиз Форсайт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ПД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1.0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Форсайт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.Enterprise Manager – 1.0</a:t>
            </a: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Утилита резервного копирования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– 1.0</a:t>
            </a: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Разработка Форсайт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ПД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1.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lang="en-US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69598" indent="-362498" algn="l">
              <a:spcBef>
                <a:spcPts val="1200"/>
              </a:spcBef>
              <a:buClr>
                <a:srgbClr val="1241D8"/>
              </a:buClr>
              <a:buSzPts val="700"/>
              <a:buFont typeface="Open Sans"/>
              <a:buChar char="■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TextBox 258">
            <a:extLst>
              <a:ext uri="{FF2B5EF4-FFF2-40B4-BE49-F238E27FC236}">
                <a16:creationId xmlns:a16="http://schemas.microsoft.com/office/drawing/2014/main" id="{9F17F643-17E8-F5A9-BD2B-D412F7CC5919}"/>
              </a:ext>
            </a:extLst>
          </p:cNvPr>
          <p:cNvSpPr txBox="1"/>
          <p:nvPr/>
        </p:nvSpPr>
        <p:spPr>
          <a:xfrm>
            <a:off x="4574229" y="1083347"/>
            <a:ext cx="146225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rIns="91438">
            <a:spAutoFit/>
          </a:bodyPr>
          <a:lstStyle>
            <a:lvl1pPr>
              <a:defRPr sz="1400"/>
            </a:lvl1pPr>
          </a:lstStyle>
          <a:p>
            <a:pPr lvl="0" hangingPunct="0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H2  2024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29" name="TextBox 258">
            <a:extLst>
              <a:ext uri="{FF2B5EF4-FFF2-40B4-BE49-F238E27FC236}">
                <a16:creationId xmlns:a16="http://schemas.microsoft.com/office/drawing/2014/main" id="{DC2E921B-028F-429F-8876-33B48D1D187E}"/>
              </a:ext>
            </a:extLst>
          </p:cNvPr>
          <p:cNvSpPr txBox="1"/>
          <p:nvPr/>
        </p:nvSpPr>
        <p:spPr>
          <a:xfrm>
            <a:off x="7869961" y="1090577"/>
            <a:ext cx="146225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rIns="91438">
            <a:spAutoFit/>
          </a:bodyPr>
          <a:lstStyle>
            <a:lvl1pPr>
              <a:defRPr sz="1400"/>
            </a:lvl1pPr>
          </a:lstStyle>
          <a:p>
            <a:pPr lvl="0" hangingPunct="0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H1  2025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30" name="TextBox 258">
            <a:extLst>
              <a:ext uri="{FF2B5EF4-FFF2-40B4-BE49-F238E27FC236}">
                <a16:creationId xmlns:a16="http://schemas.microsoft.com/office/drawing/2014/main" id="{7034480F-B2E1-8F16-4CF9-18CAEEC5F6AF}"/>
              </a:ext>
            </a:extLst>
          </p:cNvPr>
          <p:cNvSpPr txBox="1"/>
          <p:nvPr/>
        </p:nvSpPr>
        <p:spPr>
          <a:xfrm>
            <a:off x="11322357" y="1090575"/>
            <a:ext cx="146225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rIns="91438">
            <a:spAutoFit/>
          </a:bodyPr>
          <a:lstStyle>
            <a:lvl1pPr>
              <a:defRPr sz="1400"/>
            </a:lvl1pPr>
          </a:lstStyle>
          <a:p>
            <a:pPr lvl="0" hangingPunct="0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H2  2025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31" name="TextBox 258">
            <a:extLst>
              <a:ext uri="{FF2B5EF4-FFF2-40B4-BE49-F238E27FC236}">
                <a16:creationId xmlns:a16="http://schemas.microsoft.com/office/drawing/2014/main" id="{1126EECE-4DBD-69B1-287E-A4E0DC179A28}"/>
              </a:ext>
            </a:extLst>
          </p:cNvPr>
          <p:cNvSpPr txBox="1"/>
          <p:nvPr/>
        </p:nvSpPr>
        <p:spPr>
          <a:xfrm>
            <a:off x="14717315" y="1069129"/>
            <a:ext cx="146225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rIns="91438">
            <a:spAutoFit/>
          </a:bodyPr>
          <a:lstStyle>
            <a:lvl1pPr>
              <a:defRPr sz="1400"/>
            </a:lvl1pPr>
          </a:lstStyle>
          <a:p>
            <a:pPr lvl="0" hangingPunct="0"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H1  2026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13A3EF-A0B6-2CA6-DB0E-7767E76627F5}"/>
              </a:ext>
            </a:extLst>
          </p:cNvPr>
          <p:cNvSpPr txBox="1"/>
          <p:nvPr/>
        </p:nvSpPr>
        <p:spPr>
          <a:xfrm>
            <a:off x="4452112" y="2698881"/>
            <a:ext cx="244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H2 - 2024</a:t>
            </a:r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88C491-C3A7-196B-3CC7-D7948B6513B4}"/>
              </a:ext>
            </a:extLst>
          </p:cNvPr>
          <p:cNvSpPr txBox="1"/>
          <p:nvPr/>
        </p:nvSpPr>
        <p:spPr>
          <a:xfrm>
            <a:off x="7828408" y="2690999"/>
            <a:ext cx="244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H1 - 2025</a:t>
            </a:r>
            <a:endParaRPr lang="en-US" sz="2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D38A6D-BC19-D35A-6DD0-CF8997061C80}"/>
              </a:ext>
            </a:extLst>
          </p:cNvPr>
          <p:cNvSpPr txBox="1"/>
          <p:nvPr/>
        </p:nvSpPr>
        <p:spPr>
          <a:xfrm>
            <a:off x="11210280" y="2678427"/>
            <a:ext cx="244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H2 - 2025</a:t>
            </a:r>
            <a:endParaRPr lang="en-US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98AE9B-5A07-207B-6AF2-C882B6F4C531}"/>
              </a:ext>
            </a:extLst>
          </p:cNvPr>
          <p:cNvSpPr txBox="1"/>
          <p:nvPr/>
        </p:nvSpPr>
        <p:spPr>
          <a:xfrm>
            <a:off x="14607124" y="2607175"/>
            <a:ext cx="244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H1 - 2026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914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102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0" y="3638550"/>
            <a:ext cx="1905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3"/>
          <p:cNvSpPr/>
          <p:nvPr/>
        </p:nvSpPr>
        <p:spPr>
          <a:xfrm>
            <a:off x="952500" y="600075"/>
            <a:ext cx="87439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"/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Спасибо за внимание!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3"/>
          <p:cNvSpPr/>
          <p:nvPr/>
        </p:nvSpPr>
        <p:spPr>
          <a:xfrm>
            <a:off x="3543300" y="7277100"/>
            <a:ext cx="38735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Игорь Мельников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3"/>
          <p:cNvSpPr/>
          <p:nvPr/>
        </p:nvSpPr>
        <p:spPr>
          <a:xfrm>
            <a:off x="3543300" y="8067675"/>
            <a:ext cx="58483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18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Владелец продукта</a:t>
            </a:r>
            <a:br>
              <a:rPr lang="en-US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+7 (9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15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 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205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2627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3"/>
          <p:cNvSpPr/>
          <p:nvPr/>
        </p:nvSpPr>
        <p:spPr>
          <a:xfrm>
            <a:off x="1362075" y="3638550"/>
            <a:ext cx="1057275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Наша миссия - помочь клиентам и партнерам взглянуть на данные по-новому, найти новые возможности раскрыть свой бизнес-потенциал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869AC-445F-BDC3-CEE3-986B683F8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75" y="7137954"/>
            <a:ext cx="1838166" cy="162504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97365-36DF-24A7-745D-6A644EF2E0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18</a:t>
            </a:fld>
            <a:endParaRPr lang="ru-RU" dirty="0"/>
          </a:p>
        </p:txBody>
      </p:sp>
      <p:sp>
        <p:nvSpPr>
          <p:cNvPr id="4" name="Google Shape;69;p14">
            <a:extLst>
              <a:ext uri="{FF2B5EF4-FFF2-40B4-BE49-F238E27FC236}">
                <a16:creationId xmlns:a16="http://schemas.microsoft.com/office/drawing/2014/main" id="{B6A7C348-2DF6-3021-597C-B9CC0D2ECD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751" y="342900"/>
            <a:ext cx="17040226" cy="1146176"/>
          </a:xfrm>
        </p:spPr>
        <p:txBody>
          <a:bodyPr/>
          <a:lstStyle/>
          <a:p>
            <a:pPr lvl="0"/>
            <a:r>
              <a:rPr lang="ru-RU" sz="4700" b="1" dirty="0">
                <a:latin typeface="Raleway"/>
                <a:sym typeface="Open Sans"/>
              </a:rPr>
              <a:t>Пример работы коннектора – создание таблицы</a:t>
            </a:r>
          </a:p>
        </p:txBody>
      </p:sp>
      <p:sp>
        <p:nvSpPr>
          <p:cNvPr id="5" name="Google Shape;147;p23">
            <a:extLst>
              <a:ext uri="{FF2B5EF4-FFF2-40B4-BE49-F238E27FC236}">
                <a16:creationId xmlns:a16="http://schemas.microsoft.com/office/drawing/2014/main" id="{804329D2-308B-2FEC-CB3F-8895E16C96AE}"/>
              </a:ext>
            </a:extLst>
          </p:cNvPr>
          <p:cNvSpPr txBox="1">
            <a:spLocks/>
          </p:cNvSpPr>
          <p:nvPr/>
        </p:nvSpPr>
        <p:spPr>
          <a:xfrm>
            <a:off x="236313" y="1737871"/>
            <a:ext cx="16757742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Таблица с информацией о продажах книг секционирована по месяцам и хранится в двух БД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Партиции за текущий квартал в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Forsight.PostgreSQL</a:t>
            </a:r>
          </a:p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Остальные партиции – в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Forsight.Greenplum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EE1C-3A12-3867-9E4A-8C75F83A8497}"/>
              </a:ext>
            </a:extLst>
          </p:cNvPr>
          <p:cNvSpPr txBox="1"/>
          <p:nvPr/>
        </p:nvSpPr>
        <p:spPr>
          <a:xfrm>
            <a:off x="397640" y="4075421"/>
            <a:ext cx="9280616" cy="55092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i="1" dirty="0"/>
              <a:t>CREATE TABLE book_sales (</a:t>
            </a:r>
          </a:p>
          <a:p>
            <a:r>
              <a:rPr lang="en-US" sz="2200" i="1" dirty="0"/>
              <a:t>    id               bigint         not null,</a:t>
            </a:r>
          </a:p>
          <a:p>
            <a:r>
              <a:rPr lang="en-US" sz="2200" i="1" dirty="0"/>
              <a:t>    book_id     bigint         not null,</a:t>
            </a:r>
          </a:p>
          <a:p>
            <a:r>
              <a:rPr lang="en-US" sz="2200" i="1" dirty="0"/>
              <a:t>    sale_date  timestamp not null,</a:t>
            </a:r>
          </a:p>
          <a:p>
            <a:r>
              <a:rPr lang="en-US" sz="2200" i="1" dirty="0"/>
              <a:t>    ... ... ...</a:t>
            </a:r>
          </a:p>
          <a:p>
            <a:r>
              <a:rPr lang="en-US" sz="2200" i="1" dirty="0"/>
              <a:t>) </a:t>
            </a:r>
          </a:p>
          <a:p>
            <a:r>
              <a:rPr lang="en-US" sz="2200" i="1" dirty="0"/>
              <a:t>PARTITION BY RANGE (sale_date);</a:t>
            </a:r>
          </a:p>
          <a:p>
            <a:endParaRPr lang="en-US" sz="2200" i="1" dirty="0"/>
          </a:p>
          <a:p>
            <a:r>
              <a:rPr lang="en-US" sz="2200" i="1" dirty="0"/>
              <a:t>CREATE TABLE book_sales_y2024m04 PARTITION OF book_sales </a:t>
            </a:r>
          </a:p>
          <a:p>
            <a:r>
              <a:rPr lang="en-US" sz="2200" i="1" dirty="0"/>
              <a:t>    FOR VALUES FROM ('2024-04-01') TO ('2024-05-01');</a:t>
            </a:r>
          </a:p>
          <a:p>
            <a:endParaRPr lang="en-US" sz="2200" i="1" dirty="0"/>
          </a:p>
          <a:p>
            <a:r>
              <a:rPr lang="en-US" sz="2200" i="1" dirty="0"/>
              <a:t>CREATE TABLE book_sales_y2024m05 PARTITION OF book_sales </a:t>
            </a:r>
          </a:p>
          <a:p>
            <a:r>
              <a:rPr lang="en-US" sz="2200" i="1" dirty="0"/>
              <a:t>    FOR VALUES FROM ('2024-05-01') TO ('2024-06-01');</a:t>
            </a:r>
          </a:p>
          <a:p>
            <a:endParaRPr lang="en-US" sz="2200" i="1" dirty="0"/>
          </a:p>
          <a:p>
            <a:r>
              <a:rPr lang="en-US" sz="2200" i="1" dirty="0"/>
              <a:t>CREATE TABLE book_sales_y2024m06 PARTITION OF book_sales </a:t>
            </a:r>
          </a:p>
          <a:p>
            <a:r>
              <a:rPr lang="en-US" sz="2200" i="1" dirty="0"/>
              <a:t>    FOR VALUES FROM ('2024-06-01') TO ('2024-07-01');</a:t>
            </a: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FE63C876-F6AC-76C9-25D1-63D72E3348FF}"/>
              </a:ext>
            </a:extLst>
          </p:cNvPr>
          <p:cNvSpPr/>
          <p:nvPr/>
        </p:nvSpPr>
        <p:spPr>
          <a:xfrm>
            <a:off x="382003" y="3524199"/>
            <a:ext cx="869115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В </a:t>
            </a: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PostgreSQL </a:t>
            </a: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выполнен следующий </a:t>
            </a: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DDL-</a:t>
            </a:r>
            <a:r>
              <a:rPr lang="ru-RU" sz="2400" b="1" dirty="0">
                <a:latin typeface="Open Sans"/>
                <a:ea typeface="Open Sans"/>
                <a:cs typeface="Open Sans"/>
                <a:sym typeface="Open Sans"/>
              </a:rPr>
              <a:t>оператор</a:t>
            </a: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D967DB0-391E-718D-BBC5-7AE22B0D2446}"/>
              </a:ext>
            </a:extLst>
          </p:cNvPr>
          <p:cNvSpPr/>
          <p:nvPr/>
        </p:nvSpPr>
        <p:spPr>
          <a:xfrm>
            <a:off x="9904507" y="3044509"/>
            <a:ext cx="8269118" cy="65248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200" i="1" dirty="0">
                <a:sym typeface="Open Sans"/>
              </a:rPr>
              <a:t>CREATE TABLE book_sales (</a:t>
            </a:r>
          </a:p>
          <a:p>
            <a:pPr lvl="0"/>
            <a:r>
              <a:rPr lang="en-US" sz="2200" i="1" dirty="0">
                <a:sym typeface="Open Sans"/>
              </a:rPr>
              <a:t>    id         bigint    not null,</a:t>
            </a:r>
          </a:p>
          <a:p>
            <a:pPr lvl="0"/>
            <a:r>
              <a:rPr lang="en-US" sz="2200" i="1" dirty="0">
                <a:sym typeface="Open Sans"/>
              </a:rPr>
              <a:t>    book_id    bigint    not null,</a:t>
            </a:r>
          </a:p>
          <a:p>
            <a:pPr lvl="0"/>
            <a:r>
              <a:rPr lang="en-US" sz="2200" i="1" dirty="0">
                <a:sym typeface="Open Sans"/>
              </a:rPr>
              <a:t>    sale_date  timestamp not null,</a:t>
            </a:r>
          </a:p>
          <a:p>
            <a:pPr lvl="0"/>
            <a:r>
              <a:rPr lang="en-US" sz="2200" i="1" dirty="0">
                <a:sym typeface="Open Sans"/>
              </a:rPr>
              <a:t>    ... ... ...)</a:t>
            </a:r>
          </a:p>
          <a:p>
            <a:pPr lvl="0"/>
            <a:r>
              <a:rPr lang="en-US" sz="2200" i="1" dirty="0">
                <a:sym typeface="Open Sans"/>
              </a:rPr>
              <a:t>DISTRIBUTED BY (city_id)</a:t>
            </a:r>
          </a:p>
          <a:p>
            <a:pPr lvl="0"/>
            <a:r>
              <a:rPr lang="en-US" sz="2200" i="1" dirty="0">
                <a:sym typeface="Open Sans"/>
              </a:rPr>
              <a:t>PARTITION BY RANGE (sale_date);</a:t>
            </a:r>
          </a:p>
          <a:p>
            <a:pPr lvl="0"/>
            <a:r>
              <a:rPr lang="en-US" sz="2200" i="1" dirty="0">
                <a:sym typeface="Open Sans"/>
              </a:rPr>
              <a:t>... ... ... </a:t>
            </a:r>
          </a:p>
          <a:p>
            <a:pPr lvl="0"/>
            <a:r>
              <a:rPr lang="en-US" sz="2200" i="1" dirty="0">
                <a:sym typeface="Open Sans"/>
              </a:rPr>
              <a:t>CREATE TABLE book_sales_y2024m01 PARTITION OF book_sales</a:t>
            </a:r>
          </a:p>
          <a:p>
            <a:pPr lvl="0"/>
            <a:r>
              <a:rPr lang="en-US" sz="2200" i="1" dirty="0">
                <a:sym typeface="Open Sans"/>
              </a:rPr>
              <a:t>    FOR VALUES FROM ('2024-01-01') TO ('2024-02-01');</a:t>
            </a:r>
          </a:p>
          <a:p>
            <a:pPr lvl="0"/>
            <a:endParaRPr lang="en-US" sz="2200" i="1" dirty="0">
              <a:sym typeface="Open Sans"/>
            </a:endParaRPr>
          </a:p>
          <a:p>
            <a:pPr lvl="0"/>
            <a:r>
              <a:rPr lang="en-US" sz="2200" i="1" dirty="0">
                <a:sym typeface="Open Sans"/>
              </a:rPr>
              <a:t>CREATE TABLE book_sales_y2024m02 PARTITION OF book_sales</a:t>
            </a:r>
          </a:p>
          <a:p>
            <a:pPr lvl="0"/>
            <a:r>
              <a:rPr lang="en-US" sz="2200" i="1" dirty="0">
                <a:sym typeface="Open Sans"/>
              </a:rPr>
              <a:t>    FOR VALUES FROM ('2024-02-01') TO ('2024-03-01');</a:t>
            </a:r>
          </a:p>
          <a:p>
            <a:pPr lvl="0"/>
            <a:endParaRPr lang="en-US" sz="2200" i="1" dirty="0">
              <a:sym typeface="Open Sans"/>
            </a:endParaRPr>
          </a:p>
          <a:p>
            <a:pPr lvl="0"/>
            <a:r>
              <a:rPr lang="en-US" sz="2200" i="1" dirty="0">
                <a:sym typeface="Open Sans"/>
              </a:rPr>
              <a:t>CREATE TABLE book_sales_y2024m03 PARTITION OF book_sales</a:t>
            </a:r>
          </a:p>
          <a:p>
            <a:pPr lvl="0"/>
            <a:r>
              <a:rPr lang="en-US" sz="2200" i="1" dirty="0">
                <a:sym typeface="Open Sans"/>
              </a:rPr>
              <a:t>    FOR VALUES FROM ('2024-04-01') TO ('2024-05-01');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9A7F6-A660-1AB6-8707-DA95881960E4}"/>
              </a:ext>
            </a:extLst>
          </p:cNvPr>
          <p:cNvSpPr txBox="1"/>
          <p:nvPr/>
        </p:nvSpPr>
        <p:spPr>
          <a:xfrm>
            <a:off x="9688532" y="2511769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/>
                <a:ea typeface="Open Sans"/>
                <a:cs typeface="Open Sans"/>
              </a:rPr>
              <a:t>В Greenplum выполняется DDL-оператор:</a:t>
            </a:r>
          </a:p>
        </p:txBody>
      </p:sp>
    </p:spTree>
    <p:extLst>
      <p:ext uri="{BB962C8B-B14F-4D97-AF65-F5344CB8AC3E}">
        <p14:creationId xmlns:p14="http://schemas.microsoft.com/office/powerpoint/2010/main" val="27133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97365-36DF-24A7-745D-6A644EF2E0B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6593340" y="9669348"/>
            <a:ext cx="1097400" cy="215444"/>
          </a:xfrm>
        </p:spPr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19</a:t>
            </a:fld>
            <a:endParaRPr lang="ru-RU" dirty="0"/>
          </a:p>
        </p:txBody>
      </p:sp>
      <p:sp>
        <p:nvSpPr>
          <p:cNvPr id="4" name="Google Shape;69;p14">
            <a:extLst>
              <a:ext uri="{FF2B5EF4-FFF2-40B4-BE49-F238E27FC236}">
                <a16:creationId xmlns:a16="http://schemas.microsoft.com/office/drawing/2014/main" id="{B6A7C348-2DF6-3021-597C-B9CC0D2ECD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751" y="312078"/>
            <a:ext cx="17040226" cy="1146176"/>
          </a:xfrm>
        </p:spPr>
        <p:txBody>
          <a:bodyPr/>
          <a:lstStyle/>
          <a:p>
            <a:r>
              <a:rPr lang="ru-RU" sz="4700" b="1" dirty="0">
                <a:latin typeface="Raleway"/>
                <a:sym typeface="Open Sans"/>
              </a:rPr>
              <a:t>Пример работы коннектора</a:t>
            </a:r>
            <a:r>
              <a:rPr lang="en-US" sz="4700" b="1" dirty="0">
                <a:latin typeface="Raleway"/>
                <a:sym typeface="Open Sans"/>
              </a:rPr>
              <a:t> – </a:t>
            </a:r>
            <a:r>
              <a:rPr lang="ru-RU" sz="4700" b="1" dirty="0">
                <a:latin typeface="Raleway"/>
                <a:sym typeface="Open Sans"/>
              </a:rPr>
              <a:t>чтение данных</a:t>
            </a:r>
            <a:r>
              <a:rPr lang="en-US" sz="4700" b="1" dirty="0">
                <a:latin typeface="Raleway"/>
                <a:sym typeface="Open Sans"/>
              </a:rPr>
              <a:t> (N</a:t>
            </a:r>
            <a:r>
              <a:rPr lang="ru-RU" sz="4700" b="1" dirty="0">
                <a:latin typeface="Raleway"/>
                <a:sym typeface="Open Sans"/>
              </a:rPr>
              <a:t>3)</a:t>
            </a:r>
          </a:p>
        </p:txBody>
      </p:sp>
      <p:sp>
        <p:nvSpPr>
          <p:cNvPr id="5" name="Google Shape;147;p23">
            <a:extLst>
              <a:ext uri="{FF2B5EF4-FFF2-40B4-BE49-F238E27FC236}">
                <a16:creationId xmlns:a16="http://schemas.microsoft.com/office/drawing/2014/main" id="{804329D2-308B-2FEC-CB3F-8895E16C96AE}"/>
              </a:ext>
            </a:extLst>
          </p:cNvPr>
          <p:cNvSpPr txBox="1">
            <a:spLocks/>
          </p:cNvSpPr>
          <p:nvPr/>
        </p:nvSpPr>
        <p:spPr>
          <a:xfrm>
            <a:off x="30832" y="1613705"/>
            <a:ext cx="17877028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ФАП выдает в 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GP </a:t>
            </a: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один запрос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данные из 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PG </a:t>
            </a: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получаем через 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PXF):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94CBF-C819-20F7-25E2-DF460381E99A}"/>
              </a:ext>
            </a:extLst>
          </p:cNvPr>
          <p:cNvSpPr txBox="1"/>
          <p:nvPr/>
        </p:nvSpPr>
        <p:spPr>
          <a:xfrm>
            <a:off x="412750" y="2672651"/>
            <a:ext cx="17579080" cy="348813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13000" lvl="4">
              <a:spcAft>
                <a:spcPts val="2000"/>
              </a:spcAft>
              <a:buClr>
                <a:srgbClr val="1241D8"/>
              </a:buClr>
              <a:buSzPts val="1000"/>
            </a:pPr>
            <a:r>
              <a:rPr lang="en-US" sz="2200" dirty="0">
                <a:latin typeface="Open Sans"/>
                <a:ea typeface="Open Sans"/>
                <a:cs typeface="Open Sans"/>
                <a:sym typeface="Open Sans"/>
              </a:rPr>
              <a:t>SELECT sum(sum_amount)</a:t>
            </a:r>
          </a:p>
          <a:p>
            <a:pPr marL="413000" lvl="4">
              <a:spcAft>
                <a:spcPts val="2000"/>
              </a:spcAft>
              <a:buClr>
                <a:srgbClr val="1241D8"/>
              </a:buClr>
              <a:buSzPts val="1000"/>
            </a:pPr>
            <a:r>
              <a:rPr lang="en-US" sz="2200" dirty="0">
                <a:latin typeface="Open Sans"/>
                <a:ea typeface="Open Sans"/>
                <a:cs typeface="Open Sans"/>
                <a:sym typeface="Open Sans"/>
              </a:rPr>
              <a:t>FROM </a:t>
            </a:r>
          </a:p>
          <a:p>
            <a:pPr marL="413000" lvl="4">
              <a:spcAft>
                <a:spcPts val="2000"/>
              </a:spcAft>
              <a:buClr>
                <a:srgbClr val="1241D8"/>
              </a:buClr>
              <a:buSzPts val="1000"/>
            </a:pPr>
            <a:r>
              <a:rPr lang="en-US" sz="2200" dirty="0">
                <a:latin typeface="Open Sans"/>
                <a:ea typeface="Open Sans"/>
                <a:cs typeface="Open Sans"/>
                <a:sym typeface="Open Sans"/>
              </a:rPr>
              <a:t>  (SELECT sum(amount) as sum_amount FROM ext_book_sales_pg WHERE sale_date BETWEEN to_date(‘01 Apr 2024', 'DD Mon      		YYYY') AND to_date(‘05 Apr 2024', 'DD Mon YYYY') </a:t>
            </a:r>
          </a:p>
          <a:p>
            <a:pPr marL="413000" lvl="4">
              <a:spcAft>
                <a:spcPts val="2000"/>
              </a:spcAft>
              <a:buClr>
                <a:srgbClr val="1241D8"/>
              </a:buClr>
              <a:buSzPts val="1000"/>
            </a:pPr>
            <a:r>
              <a:rPr lang="en-US" sz="2200" dirty="0">
                <a:latin typeface="Open Sans"/>
                <a:ea typeface="Open Sans"/>
                <a:cs typeface="Open Sans"/>
                <a:sym typeface="Open Sans"/>
              </a:rPr>
              <a:t>       UNION ALL</a:t>
            </a:r>
          </a:p>
          <a:p>
            <a:pPr marL="413000" lvl="4">
              <a:spcAft>
                <a:spcPts val="2000"/>
              </a:spcAft>
              <a:buClr>
                <a:srgbClr val="1241D8"/>
              </a:buClr>
              <a:buSzPts val="1000"/>
            </a:pPr>
            <a:r>
              <a:rPr lang="en-US" sz="2200" dirty="0">
                <a:latin typeface="Open Sans"/>
                <a:ea typeface="Open Sans"/>
                <a:cs typeface="Open Sans"/>
                <a:sym typeface="Open Sans"/>
              </a:rPr>
              <a:t>    SELECT sum(amount) as sum_amount FROM book_sales WHERE sale_date BETWEEN to_date(‘07 Feb 2024', 'DD Mon YYYY’) 		AND to_date(‘31 Mar 2024', 'DD Mon YYYY'));</a:t>
            </a:r>
            <a:endParaRPr lang="en-US" sz="2200" i="1" dirty="0"/>
          </a:p>
        </p:txBody>
      </p:sp>
      <p:sp>
        <p:nvSpPr>
          <p:cNvPr id="3" name="Google Shape;147;p23">
            <a:extLst>
              <a:ext uri="{FF2B5EF4-FFF2-40B4-BE49-F238E27FC236}">
                <a16:creationId xmlns:a16="http://schemas.microsoft.com/office/drawing/2014/main" id="{BF35B154-BBC7-6091-DA06-090C5263D75B}"/>
              </a:ext>
            </a:extLst>
          </p:cNvPr>
          <p:cNvSpPr txBox="1">
            <a:spLocks/>
          </p:cNvSpPr>
          <p:nvPr/>
        </p:nvSpPr>
        <p:spPr>
          <a:xfrm>
            <a:off x="30832" y="6867503"/>
            <a:ext cx="17877028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Этот вариант предпочтителен для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ETL,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поскольку работает быстрее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на больших объемах данных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чем пересылка и сборка данных в ФАП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, </a:t>
            </a:r>
          </a:p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PXF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делает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predicat pushdown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на исходную БД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чтобы НЕ пересылать всю выборку на целевую БД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810000" lvl="1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Агрегатная функция тоже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offload</a:t>
            </a:r>
            <a:r>
              <a:rPr lang="ru-RU" sz="2400" dirty="0">
                <a:latin typeface="Open Sans"/>
                <a:ea typeface="Open Sans"/>
                <a:cs typeface="Open Sans"/>
                <a:sym typeface="Open Sans"/>
              </a:rPr>
              <a:t>-иться на исходную БД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810000" indent="-397000" algn="l">
              <a:spcAft>
                <a:spcPts val="2000"/>
              </a:spcAft>
              <a:buClr>
                <a:srgbClr val="1241D8"/>
              </a:buClr>
              <a:buSzPts val="1000"/>
              <a:buFont typeface="Open Sans"/>
              <a:buChar char="■"/>
            </a:pP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AutoShape 82">
            <a:extLst>
              <a:ext uri="{FF2B5EF4-FFF2-40B4-BE49-F238E27FC236}">
                <a16:creationId xmlns:a16="http://schemas.microsoft.com/office/drawing/2014/main" id="{99B5655A-3F4C-9AA3-6D17-EFE0B6B7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9348" y="2741238"/>
            <a:ext cx="2953388" cy="687368"/>
          </a:xfrm>
          <a:prstGeom prst="wedgeRectCallout">
            <a:avLst>
              <a:gd name="adj1" fmla="val -159261"/>
              <a:gd name="adj2" fmla="val 128724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ru-RU" altLang="en-US" dirty="0">
                <a:latin typeface="Arial" panose="020B0604020202020204" pitchFamily="34" charset="0"/>
              </a:rPr>
              <a:t>Данные из </a:t>
            </a:r>
            <a:r>
              <a:rPr lang="en-US" altLang="en-US" dirty="0">
                <a:latin typeface="Arial" panose="020B0604020202020204" pitchFamily="34" charset="0"/>
              </a:rPr>
              <a:t>PG</a:t>
            </a:r>
          </a:p>
        </p:txBody>
      </p:sp>
      <p:sp>
        <p:nvSpPr>
          <p:cNvPr id="7" name="AutoShape 82">
            <a:extLst>
              <a:ext uri="{FF2B5EF4-FFF2-40B4-BE49-F238E27FC236}">
                <a16:creationId xmlns:a16="http://schemas.microsoft.com/office/drawing/2014/main" id="{42E83137-4615-A5F4-8E50-B1E56A30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442" y="7321690"/>
            <a:ext cx="2953388" cy="687368"/>
          </a:xfrm>
          <a:prstGeom prst="wedgeRectCallout">
            <a:avLst>
              <a:gd name="adj1" fmla="val -282757"/>
              <a:gd name="adj2" fmla="val -273353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ru-RU" altLang="en-US" dirty="0">
                <a:latin typeface="Arial" panose="020B0604020202020204" pitchFamily="34" charset="0"/>
              </a:rPr>
              <a:t>Данные из </a:t>
            </a:r>
            <a:r>
              <a:rPr lang="en-US" altLang="en-US" dirty="0">
                <a:latin typeface="Arial" panose="020B0604020202020204" pitchFamily="34" charset="0"/>
              </a:rPr>
              <a:t>GP</a:t>
            </a:r>
          </a:p>
        </p:txBody>
      </p:sp>
    </p:spTree>
    <p:extLst>
      <p:ext uri="{BB962C8B-B14F-4D97-AF65-F5344CB8AC3E}">
        <p14:creationId xmlns:p14="http://schemas.microsoft.com/office/powerpoint/2010/main" val="3726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62" y="9696450"/>
            <a:ext cx="4857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/>
          <p:nvPr/>
        </p:nvSpPr>
        <p:spPr>
          <a:xfrm>
            <a:off x="952500" y="600075"/>
            <a:ext cx="64960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План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361950" y="9791700"/>
            <a:ext cx="238125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1200"/>
              <a:buFont typeface="Open Sans"/>
              <a:buNone/>
            </a:pPr>
            <a:r>
              <a:rPr lang="en-US" sz="1200" b="0" i="0" u="none" strike="noStrike" cap="none" dirty="0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34;p15">
            <a:extLst>
              <a:ext uri="{FF2B5EF4-FFF2-40B4-BE49-F238E27FC236}">
                <a16:creationId xmlns:a16="http://schemas.microsoft.com/office/drawing/2014/main" id="{66C7446A-7FEE-8809-4AEF-760AD68DEF96}"/>
              </a:ext>
            </a:extLst>
          </p:cNvPr>
          <p:cNvSpPr/>
          <p:nvPr/>
        </p:nvSpPr>
        <p:spPr>
          <a:xfrm>
            <a:off x="1841500" y="2057400"/>
            <a:ext cx="119380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4400" b="0" i="0" u="none" strike="noStrike" cap="none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Что такое Форсайт.Платформа Данных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6;p15">
            <a:extLst>
              <a:ext uri="{FF2B5EF4-FFF2-40B4-BE49-F238E27FC236}">
                <a16:creationId xmlns:a16="http://schemas.microsoft.com/office/drawing/2014/main" id="{79741BA1-F0FA-FE2E-3BC8-E51E4DA20954}"/>
              </a:ext>
            </a:extLst>
          </p:cNvPr>
          <p:cNvSpPr/>
          <p:nvPr/>
        </p:nvSpPr>
        <p:spPr>
          <a:xfrm>
            <a:off x="952500" y="1895475"/>
            <a:ext cx="17335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en-US" sz="6000" b="0" i="0" u="none" strike="noStrike" cap="none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1.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34;p15">
            <a:extLst>
              <a:ext uri="{FF2B5EF4-FFF2-40B4-BE49-F238E27FC236}">
                <a16:creationId xmlns:a16="http://schemas.microsoft.com/office/drawing/2014/main" id="{4D32E640-4E8A-8660-0A61-E2177DAE1DC0}"/>
              </a:ext>
            </a:extLst>
          </p:cNvPr>
          <p:cNvSpPr/>
          <p:nvPr/>
        </p:nvSpPr>
        <p:spPr>
          <a:xfrm>
            <a:off x="1841500" y="3149600"/>
            <a:ext cx="119380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</a:pPr>
            <a:r>
              <a:rPr lang="ru-RU" sz="4400" dirty="0">
                <a:solidFill>
                  <a:srgbClr val="1241D8"/>
                </a:solidFill>
                <a:latin typeface="Raleway SemiBold"/>
                <a:sym typeface="Open Sans"/>
              </a:rPr>
              <a:t>Преимущества использования Ф</a:t>
            </a:r>
            <a:r>
              <a:rPr lang="en-US" sz="4400" dirty="0">
                <a:solidFill>
                  <a:srgbClr val="1241D8"/>
                </a:solidFill>
                <a:latin typeface="Raleway SemiBold"/>
                <a:sym typeface="Open Sans"/>
              </a:rPr>
              <a:t>.</a:t>
            </a:r>
            <a:r>
              <a:rPr lang="ru-RU" sz="4400" dirty="0">
                <a:solidFill>
                  <a:srgbClr val="1241D8"/>
                </a:solidFill>
                <a:latin typeface="Raleway SemiBold"/>
                <a:sym typeface="Open Sans"/>
              </a:rPr>
              <a:t>ПД</a:t>
            </a:r>
          </a:p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36;p15">
            <a:extLst>
              <a:ext uri="{FF2B5EF4-FFF2-40B4-BE49-F238E27FC236}">
                <a16:creationId xmlns:a16="http://schemas.microsoft.com/office/drawing/2014/main" id="{34892C57-88D2-9F2E-03CF-DEF090145233}"/>
              </a:ext>
            </a:extLst>
          </p:cNvPr>
          <p:cNvSpPr/>
          <p:nvPr/>
        </p:nvSpPr>
        <p:spPr>
          <a:xfrm>
            <a:off x="952500" y="2987675"/>
            <a:ext cx="17335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ru-RU" sz="6000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r>
              <a:rPr lang="en-US" sz="6000" b="0" i="0" u="none" strike="noStrike" cap="none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.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4;p15">
            <a:extLst>
              <a:ext uri="{FF2B5EF4-FFF2-40B4-BE49-F238E27FC236}">
                <a16:creationId xmlns:a16="http://schemas.microsoft.com/office/drawing/2014/main" id="{FC26E590-1BA9-0EBB-4BEE-D23D3A231317}"/>
              </a:ext>
            </a:extLst>
          </p:cNvPr>
          <p:cNvSpPr/>
          <p:nvPr/>
        </p:nvSpPr>
        <p:spPr>
          <a:xfrm>
            <a:off x="1841500" y="4216400"/>
            <a:ext cx="119380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</a:pPr>
            <a:r>
              <a:rPr lang="ru-RU" sz="4400" dirty="0">
                <a:solidFill>
                  <a:srgbClr val="1241D8"/>
                </a:solidFill>
                <a:latin typeface="Raleway SemiBold"/>
                <a:sym typeface="Open Sans"/>
              </a:rPr>
              <a:t>Планы по развитию</a:t>
            </a:r>
          </a:p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15">
            <a:extLst>
              <a:ext uri="{FF2B5EF4-FFF2-40B4-BE49-F238E27FC236}">
                <a16:creationId xmlns:a16="http://schemas.microsoft.com/office/drawing/2014/main" id="{D27C2CD6-23C3-3F15-B3BE-ADB7CD266330}"/>
              </a:ext>
            </a:extLst>
          </p:cNvPr>
          <p:cNvSpPr/>
          <p:nvPr/>
        </p:nvSpPr>
        <p:spPr>
          <a:xfrm>
            <a:off x="952500" y="4054475"/>
            <a:ext cx="17335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ru-RU" sz="6000" b="0" i="0" u="none" strike="noStrike" cap="none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3</a:t>
            </a:r>
            <a:r>
              <a:rPr lang="en-US" sz="6000" b="0" i="0" u="none" strike="noStrike" cap="none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.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470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2468C9-DF99-63B1-2C35-A667E50442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20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F7F154-A0A5-9004-D85C-AAF6CDCD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700" b="1" dirty="0">
                <a:latin typeface="Raleway"/>
              </a:rPr>
              <a:t>Миграция текущих КХД на Форсайт.Платформу Данных</a:t>
            </a:r>
          </a:p>
        </p:txBody>
      </p:sp>
      <p:pic>
        <p:nvPicPr>
          <p:cNvPr id="5" name="Google Shape;278;p13" descr="preencoded.png">
            <a:extLst>
              <a:ext uri="{FF2B5EF4-FFF2-40B4-BE49-F238E27FC236}">
                <a16:creationId xmlns:a16="http://schemas.microsoft.com/office/drawing/2014/main" id="{958433D8-F8E8-6CC7-E606-632136F28B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250" y="1488906"/>
            <a:ext cx="17041199" cy="77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1;p13" descr="preencoded.png">
            <a:extLst>
              <a:ext uri="{FF2B5EF4-FFF2-40B4-BE49-F238E27FC236}">
                <a16:creationId xmlns:a16="http://schemas.microsoft.com/office/drawing/2014/main" id="{A2E6593C-3AEC-381C-5E16-8430BC27AA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500" y="17589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3;p13" descr="preencoded.png">
            <a:extLst>
              <a:ext uri="{FF2B5EF4-FFF2-40B4-BE49-F238E27FC236}">
                <a16:creationId xmlns:a16="http://schemas.microsoft.com/office/drawing/2014/main" id="{64623217-9518-B3A0-7719-2A5FE25D4D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9874250"/>
            <a:ext cx="4000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85;p13">
            <a:extLst>
              <a:ext uri="{FF2B5EF4-FFF2-40B4-BE49-F238E27FC236}">
                <a16:creationId xmlns:a16="http://schemas.microsoft.com/office/drawing/2014/main" id="{F8E8985F-5BCD-D750-F87A-2887A15AB0BD}"/>
              </a:ext>
            </a:extLst>
          </p:cNvPr>
          <p:cNvSpPr/>
          <p:nvPr/>
        </p:nvSpPr>
        <p:spPr>
          <a:xfrm>
            <a:off x="1816100" y="1854200"/>
            <a:ext cx="40957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Этапы работ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7;p13">
            <a:extLst>
              <a:ext uri="{FF2B5EF4-FFF2-40B4-BE49-F238E27FC236}">
                <a16:creationId xmlns:a16="http://schemas.microsoft.com/office/drawing/2014/main" id="{3F6FC1AD-E2C2-4BE9-E86E-24A4DF599F11}"/>
              </a:ext>
            </a:extLst>
          </p:cNvPr>
          <p:cNvSpPr/>
          <p:nvPr/>
        </p:nvSpPr>
        <p:spPr>
          <a:xfrm>
            <a:off x="784224" y="2609851"/>
            <a:ext cx="16233776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Установка 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и конфигурирование </a:t>
            </a: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серверов БД Форсайт</a:t>
            </a:r>
            <a:r>
              <a:rPr lang="en-US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Платформа Данных</a:t>
            </a:r>
            <a:endParaRPr lang="en-US" sz="2800" dirty="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Установка 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и конфигурирование </a:t>
            </a: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сервер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а</a:t>
            </a: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 Форсайт</a:t>
            </a:r>
            <a:r>
              <a:rPr lang="en-US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Аналитическая Платформа (новая версия с поддержкой ФПД и </a:t>
            </a:r>
            <a:r>
              <a:rPr lang="en-US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ILM)</a:t>
            </a: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Определение модели данных в ФАП и </a:t>
            </a:r>
            <a:r>
              <a:rPr lang="en-US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ILM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-политик</a:t>
            </a:r>
            <a:endParaRPr lang="en-US" sz="2800" dirty="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42900">
              <a:lnSpc>
                <a:spcPct val="110000"/>
              </a:lnSpc>
              <a:buSzPts val="1800"/>
              <a:buFont typeface="Arial"/>
              <a:buChar char="●"/>
            </a:pP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Начальное копирование данных из текущего КХД в </a:t>
            </a: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Форсайт</a:t>
            </a:r>
            <a:r>
              <a:rPr lang="en-US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Платформа Данных</a:t>
            </a:r>
            <a:endParaRPr lang="en-US" sz="2800" dirty="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Синхронизация дельты изменений из текущего КХД в </a:t>
            </a: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Форсайт</a:t>
            </a:r>
            <a:r>
              <a:rPr lang="en-US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Платформа Данных</a:t>
            </a:r>
            <a:endParaRPr lang="en-US" sz="2800" dirty="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Переключение пользователей на Ф</a:t>
            </a:r>
            <a:r>
              <a:rPr lang="en-US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ПД и новый ФАП</a:t>
            </a:r>
            <a:endParaRPr lang="ru-RU" sz="2800" b="0" i="0" u="none" strike="noStrike" cap="none" dirty="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290;p13">
            <a:extLst>
              <a:ext uri="{FF2B5EF4-FFF2-40B4-BE49-F238E27FC236}">
                <a16:creationId xmlns:a16="http://schemas.microsoft.com/office/drawing/2014/main" id="{EE0EA70D-1452-D2E4-861B-F5D97DDF9A78}"/>
              </a:ext>
            </a:extLst>
          </p:cNvPr>
          <p:cNvSpPr/>
          <p:nvPr/>
        </p:nvSpPr>
        <p:spPr>
          <a:xfrm>
            <a:off x="400050" y="9969500"/>
            <a:ext cx="1524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1200"/>
              <a:buFont typeface="Open Sans"/>
              <a:buNone/>
            </a:pPr>
            <a:r>
              <a:rPr lang="en-US" sz="1200" b="0" i="0" u="none" strike="noStrike" cap="none" dirty="0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24" descr="database,inactive,disabled,db">
            <a:extLst>
              <a:ext uri="{FF2B5EF4-FFF2-40B4-BE49-F238E27FC236}">
                <a16:creationId xmlns:a16="http://schemas.microsoft.com/office/drawing/2014/main" id="{DCCA7F1D-EEDB-932B-1567-2A59E022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8132" y="6903812"/>
            <a:ext cx="1534721" cy="1100182"/>
          </a:xfrm>
          <a:prstGeom prst="rect">
            <a:avLst/>
          </a:prstGeom>
          <a:noFill/>
        </p:spPr>
      </p:pic>
      <p:sp>
        <p:nvSpPr>
          <p:cNvPr id="13" name="Arrow: Bent 28">
            <a:extLst>
              <a:ext uri="{FF2B5EF4-FFF2-40B4-BE49-F238E27FC236}">
                <a16:creationId xmlns:a16="http://schemas.microsoft.com/office/drawing/2014/main" id="{323EF61B-570B-5863-41B7-9D298978B45E}"/>
              </a:ext>
            </a:extLst>
          </p:cNvPr>
          <p:cNvSpPr/>
          <p:nvPr/>
        </p:nvSpPr>
        <p:spPr>
          <a:xfrm>
            <a:off x="3447040" y="6522453"/>
            <a:ext cx="2789981" cy="38135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Bent 29">
            <a:extLst>
              <a:ext uri="{FF2B5EF4-FFF2-40B4-BE49-F238E27FC236}">
                <a16:creationId xmlns:a16="http://schemas.microsoft.com/office/drawing/2014/main" id="{23D62E38-89D7-2EAE-4BD9-9B2AFC89728D}"/>
              </a:ext>
            </a:extLst>
          </p:cNvPr>
          <p:cNvSpPr/>
          <p:nvPr/>
        </p:nvSpPr>
        <p:spPr>
          <a:xfrm rot="5400000">
            <a:off x="9613457" y="5130288"/>
            <a:ext cx="399288" cy="3278629"/>
          </a:xfrm>
          <a:prstGeom prst="bentArrow">
            <a:avLst>
              <a:gd name="adj1" fmla="val 25000"/>
              <a:gd name="adj2" fmla="val 2789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7F79C2F0-6F93-CD43-CACB-DF1F0A252F9B}"/>
              </a:ext>
            </a:extLst>
          </p:cNvPr>
          <p:cNvSpPr/>
          <p:nvPr/>
        </p:nvSpPr>
        <p:spPr>
          <a:xfrm>
            <a:off x="6247181" y="6121610"/>
            <a:ext cx="2536139" cy="1100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Копирование данных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31" descr="database,inactive,disabled,db">
            <a:extLst>
              <a:ext uri="{FF2B5EF4-FFF2-40B4-BE49-F238E27FC236}">
                <a16:creationId xmlns:a16="http://schemas.microsoft.com/office/drawing/2014/main" id="{01AA294A-DD13-00FF-1CE8-976E9022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18023" y="6969245"/>
            <a:ext cx="1534721" cy="1100182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3A7E6C-F1BE-4CBE-9EF4-673AFC549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213" y="8236191"/>
            <a:ext cx="3681062" cy="8784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C34FCC-600E-F01B-C010-61FA0FBEA693}"/>
              </a:ext>
            </a:extLst>
          </p:cNvPr>
          <p:cNvSpPr txBox="1"/>
          <p:nvPr/>
        </p:nvSpPr>
        <p:spPr>
          <a:xfrm>
            <a:off x="2265940" y="8103470"/>
            <a:ext cx="251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Текущая КХД</a:t>
            </a:r>
          </a:p>
        </p:txBody>
      </p:sp>
    </p:spTree>
    <p:extLst>
      <p:ext uri="{BB962C8B-B14F-4D97-AF65-F5344CB8AC3E}">
        <p14:creationId xmlns:p14="http://schemas.microsoft.com/office/powerpoint/2010/main" val="41470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654" y="175287"/>
            <a:ext cx="18258645" cy="791418"/>
          </a:xfrm>
        </p:spPr>
        <p:txBody>
          <a:bodyPr>
            <a:normAutofit fontScale="90000"/>
          </a:bodyPr>
          <a:lstStyle/>
          <a:p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Архитектура</a:t>
            </a:r>
            <a:r>
              <a:rPr lang="en-US" sz="5600" b="1" dirty="0">
                <a:solidFill>
                  <a:srgbClr val="1241D8"/>
                </a:solidFill>
                <a:latin typeface="Raleway"/>
                <a:cs typeface="Arial"/>
              </a:rPr>
              <a:t> </a:t>
            </a:r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хранилища данных</a:t>
            </a:r>
            <a:r>
              <a:rPr lang="en-US" sz="5600" b="1" dirty="0">
                <a:solidFill>
                  <a:srgbClr val="1241D8"/>
                </a:solidFill>
                <a:latin typeface="Raleway"/>
                <a:cs typeface="Arial"/>
              </a:rPr>
              <a:t> – </a:t>
            </a:r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уровни хранения в БД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83650" y="2579947"/>
            <a:ext cx="1324786" cy="1857361"/>
            <a:chOff x="1429025" y="2555577"/>
            <a:chExt cx="662393" cy="9286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29025" y="3161092"/>
              <a:ext cx="6623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88382" y="4762055"/>
            <a:ext cx="1324786" cy="1857361"/>
            <a:chOff x="1429025" y="2555577"/>
            <a:chExt cx="662393" cy="92868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429025" y="3161092"/>
              <a:ext cx="6623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66776" y="7598017"/>
            <a:ext cx="1363258" cy="1857361"/>
            <a:chOff x="1419407" y="2555577"/>
            <a:chExt cx="681629" cy="92868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419407" y="3161092"/>
              <a:ext cx="68162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</a:t>
              </a: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041320" y="4552258"/>
            <a:ext cx="1339701" cy="1791216"/>
            <a:chOff x="2274517" y="858258"/>
            <a:chExt cx="535147" cy="6598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17" y="858258"/>
              <a:ext cx="535147" cy="535147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2368110" y="1382049"/>
              <a:ext cx="375998" cy="136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Сырые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414045" y="4554013"/>
            <a:ext cx="1649555" cy="1810896"/>
            <a:chOff x="2226105" y="1614348"/>
            <a:chExt cx="677456" cy="68239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095" y="1614348"/>
              <a:ext cx="535147" cy="535147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>
              <a:off x="2226105" y="2157570"/>
              <a:ext cx="677456" cy="139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buClrTx/>
                <a:defRPr/>
              </a:pPr>
              <a:r>
                <a:rPr lang="ru-RU" sz="1800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Оперативные</a:t>
              </a:r>
              <a:endPara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964200" y="4565036"/>
            <a:ext cx="1371850" cy="1777460"/>
            <a:chOff x="2261333" y="3129608"/>
            <a:chExt cx="580774" cy="67016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21" y="3129608"/>
              <a:ext cx="535147" cy="535147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2261333" y="3660522"/>
              <a:ext cx="580774" cy="13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Детальные</a:t>
              </a: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1307257" y="65478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en-US" sz="4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lang="ru-RU" sz="4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A1B4B1-C078-7D99-753B-8D3869DFE5B4}"/>
              </a:ext>
            </a:extLst>
          </p:cNvPr>
          <p:cNvGrpSpPr/>
          <p:nvPr/>
        </p:nvGrpSpPr>
        <p:grpSpPr>
          <a:xfrm>
            <a:off x="670357" y="1474736"/>
            <a:ext cx="2166970" cy="8323192"/>
            <a:chOff x="1961765" y="714792"/>
            <a:chExt cx="2564514" cy="41924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F4242-F895-CB02-5DC9-0CB34A287817}"/>
                </a:ext>
              </a:extLst>
            </p:cNvPr>
            <p:cNvSpPr/>
            <p:nvPr/>
          </p:nvSpPr>
          <p:spPr>
            <a:xfrm>
              <a:off x="1961765" y="714792"/>
              <a:ext cx="2564514" cy="46478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r>
                <a:rPr lang="ru-RU" sz="22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Источники данных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6D381-9587-D329-07DA-768A7536C2FD}"/>
                </a:ext>
              </a:extLst>
            </p:cNvPr>
            <p:cNvSpPr/>
            <p:nvPr/>
          </p:nvSpPr>
          <p:spPr>
            <a:xfrm>
              <a:off x="1961765" y="998220"/>
              <a:ext cx="2564513" cy="3909060"/>
            </a:xfrm>
            <a:prstGeom prst="rect">
              <a:avLst/>
            </a:prstGeom>
            <a:no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ru-RU" sz="36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Прямая со стрелкой 130">
            <a:extLst>
              <a:ext uri="{FF2B5EF4-FFF2-40B4-BE49-F238E27FC236}">
                <a16:creationId xmlns:a16="http://schemas.microsoft.com/office/drawing/2014/main" id="{893F2258-14C4-6708-DBF7-BC8B33573D0C}"/>
              </a:ext>
            </a:extLst>
          </p:cNvPr>
          <p:cNvCxnSpPr>
            <a:cxnSpLocks/>
          </p:cNvCxnSpPr>
          <p:nvPr/>
        </p:nvCxnSpPr>
        <p:spPr>
          <a:xfrm>
            <a:off x="2881394" y="5248578"/>
            <a:ext cx="1259104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30">
            <a:extLst>
              <a:ext uri="{FF2B5EF4-FFF2-40B4-BE49-F238E27FC236}">
                <a16:creationId xmlns:a16="http://schemas.microsoft.com/office/drawing/2014/main" id="{02BA5ED4-D47E-73F1-5DD9-E7740778D78A}"/>
              </a:ext>
            </a:extLst>
          </p:cNvPr>
          <p:cNvCxnSpPr>
            <a:cxnSpLocks/>
          </p:cNvCxnSpPr>
          <p:nvPr/>
        </p:nvCxnSpPr>
        <p:spPr>
          <a:xfrm>
            <a:off x="5381022" y="5231026"/>
            <a:ext cx="1259104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30">
            <a:extLst>
              <a:ext uri="{FF2B5EF4-FFF2-40B4-BE49-F238E27FC236}">
                <a16:creationId xmlns:a16="http://schemas.microsoft.com/office/drawing/2014/main" id="{80E5C235-17E5-9207-7659-A605B983C865}"/>
              </a:ext>
            </a:extLst>
          </p:cNvPr>
          <p:cNvCxnSpPr>
            <a:cxnSpLocks/>
          </p:cNvCxnSpPr>
          <p:nvPr/>
        </p:nvCxnSpPr>
        <p:spPr>
          <a:xfrm>
            <a:off x="7818062" y="5210478"/>
            <a:ext cx="1259104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7AEC5A-3C16-C840-9496-B147D8FCBE02}"/>
              </a:ext>
            </a:extLst>
          </p:cNvPr>
          <p:cNvGrpSpPr/>
          <p:nvPr/>
        </p:nvGrpSpPr>
        <p:grpSpPr>
          <a:xfrm>
            <a:off x="11126400" y="4552267"/>
            <a:ext cx="1813316" cy="1785406"/>
            <a:chOff x="2170502" y="3129608"/>
            <a:chExt cx="731633" cy="7025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0ABBC0-6C9B-C8B0-2D9B-8941885D5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21" y="3129608"/>
              <a:ext cx="535147" cy="5351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48382B-0B20-429D-628F-977B5D73D5D2}"/>
                </a:ext>
              </a:extLst>
            </p:cNvPr>
            <p:cNvSpPr txBox="1"/>
            <p:nvPr/>
          </p:nvSpPr>
          <p:spPr>
            <a:xfrm>
              <a:off x="2170502" y="3686803"/>
              <a:ext cx="731633" cy="145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Аналитические</a:t>
              </a:r>
            </a:p>
          </p:txBody>
        </p:sp>
      </p:grpSp>
      <p:cxnSp>
        <p:nvCxnSpPr>
          <p:cNvPr id="20" name="Прямая со стрелкой 130">
            <a:extLst>
              <a:ext uri="{FF2B5EF4-FFF2-40B4-BE49-F238E27FC236}">
                <a16:creationId xmlns:a16="http://schemas.microsoft.com/office/drawing/2014/main" id="{D02D6BD3-5BE3-1211-591A-DC201E6BDB92}"/>
              </a:ext>
            </a:extLst>
          </p:cNvPr>
          <p:cNvCxnSpPr>
            <a:cxnSpLocks/>
          </p:cNvCxnSpPr>
          <p:nvPr/>
        </p:nvCxnSpPr>
        <p:spPr>
          <a:xfrm>
            <a:off x="10241472" y="5172378"/>
            <a:ext cx="1259104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160">
            <a:extLst>
              <a:ext uri="{FF2B5EF4-FFF2-40B4-BE49-F238E27FC236}">
                <a16:creationId xmlns:a16="http://schemas.microsoft.com/office/drawing/2014/main" id="{4EB540EE-1B91-BD5D-41A7-68839AD8C49D}"/>
              </a:ext>
            </a:extLst>
          </p:cNvPr>
          <p:cNvSpPr/>
          <p:nvPr/>
        </p:nvSpPr>
        <p:spPr>
          <a:xfrm>
            <a:off x="13326848" y="3662565"/>
            <a:ext cx="4724792" cy="3069738"/>
          </a:xfrm>
          <a:prstGeom prst="roundRect">
            <a:avLst>
              <a:gd name="adj" fmla="val 6047"/>
            </a:avLst>
          </a:prstGeom>
          <a:noFill/>
          <a:ln w="12700">
            <a:solidFill>
              <a:srgbClr val="1241D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 defTabSz="1828754">
              <a:defRPr/>
            </a:pPr>
            <a:endParaRPr lang="en-US" sz="2400" kern="1200" dirty="0">
              <a:solidFill>
                <a:srgbClr val="A7A7A7">
                  <a:lumMod val="25000"/>
                </a:srgbClr>
              </a:solidFill>
              <a:latin typeface="Calibri" panose="020F0502020204030204"/>
              <a:ea typeface="Source Sans Pro Light" panose="020B0403030403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306E59-D191-F1E9-594E-0B583A841A80}"/>
              </a:ext>
            </a:extLst>
          </p:cNvPr>
          <p:cNvGrpSpPr/>
          <p:nvPr/>
        </p:nvGrpSpPr>
        <p:grpSpPr>
          <a:xfrm>
            <a:off x="13575173" y="4252531"/>
            <a:ext cx="2155132" cy="524798"/>
            <a:chOff x="7525761" y="1678710"/>
            <a:chExt cx="1077566" cy="2623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745211-BE68-F377-0DC3-CBFB62A1E8FF}"/>
                </a:ext>
              </a:extLst>
            </p:cNvPr>
            <p:cNvSpPr txBox="1"/>
            <p:nvPr/>
          </p:nvSpPr>
          <p:spPr>
            <a:xfrm>
              <a:off x="7679164" y="1678710"/>
              <a:ext cx="924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566">
                <a:buClrTx/>
                <a:defRPr/>
              </a:pPr>
              <a:r>
                <a:rPr lang="en-US" sz="2400" kern="1200" dirty="0">
                  <a:solidFill>
                    <a:srgbClr val="A7A7A7">
                      <a:lumMod val="25000"/>
                    </a:srgbClr>
                  </a:solidFill>
                  <a:latin typeface="Calibri" panose="020F0502020204030204"/>
                  <a:ea typeface="Source Sans Pro Light" panose="020B0403030403020204" pitchFamily="34" charset="0"/>
                  <a:cs typeface="Segoe UI Light" panose="020B0502040204020203" pitchFamily="34" charset="0"/>
                </a:rPr>
                <a:t>OLAP-</a:t>
              </a:r>
              <a:r>
                <a:rPr lang="ru-RU" sz="2400" kern="1200" dirty="0">
                  <a:solidFill>
                    <a:srgbClr val="A7A7A7">
                      <a:lumMod val="25000"/>
                    </a:srgbClr>
                  </a:solidFill>
                  <a:latin typeface="Calibri" panose="020F0502020204030204"/>
                  <a:ea typeface="Source Sans Pro Light" panose="020B0403030403020204" pitchFamily="34" charset="0"/>
                  <a:cs typeface="Segoe UI Light" panose="020B0502040204020203" pitchFamily="34" charset="0"/>
                </a:rPr>
                <a:t>отчеты</a:t>
              </a:r>
              <a:endParaRPr lang="en-US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5" name="Рисунок 386">
              <a:extLst>
                <a:ext uri="{FF2B5EF4-FFF2-40B4-BE49-F238E27FC236}">
                  <a16:creationId xmlns:a16="http://schemas.microsoft.com/office/drawing/2014/main" id="{2876ADA4-D31D-ADAC-EB9E-8DE69E10A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761" y="1733308"/>
              <a:ext cx="200635" cy="2078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606315-DF85-C598-D577-A8416A43057D}"/>
              </a:ext>
            </a:extLst>
          </p:cNvPr>
          <p:cNvGrpSpPr/>
          <p:nvPr/>
        </p:nvGrpSpPr>
        <p:grpSpPr>
          <a:xfrm>
            <a:off x="13593833" y="4812731"/>
            <a:ext cx="3495020" cy="480120"/>
            <a:chOff x="7423468" y="1587806"/>
            <a:chExt cx="1747510" cy="2400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7A0950-2C60-461A-174C-CC493B672DFD}"/>
                </a:ext>
              </a:extLst>
            </p:cNvPr>
            <p:cNvSpPr txBox="1"/>
            <p:nvPr/>
          </p:nvSpPr>
          <p:spPr>
            <a:xfrm>
              <a:off x="7550887" y="1587806"/>
              <a:ext cx="1620091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566">
                <a:buClrTx/>
                <a:defRPr/>
              </a:pPr>
              <a:r>
                <a:rPr lang="ru-RU" sz="2400" kern="1200" dirty="0">
                  <a:solidFill>
                    <a:srgbClr val="A7A7A7">
                      <a:lumMod val="25000"/>
                    </a:srgbClr>
                  </a:solidFill>
                  <a:latin typeface="Calibri" panose="020F0502020204030204"/>
                  <a:ea typeface="Source Sans Pro Light" panose="020B0403030403020204" pitchFamily="34" charset="0"/>
                  <a:cs typeface="Segoe UI Light" panose="020B0502040204020203" pitchFamily="34" charset="0"/>
                </a:rPr>
                <a:t>Интерактивные панели</a:t>
              </a:r>
              <a:endParaRPr lang="en-US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34" name="Рисунок 393">
              <a:extLst>
                <a:ext uri="{FF2B5EF4-FFF2-40B4-BE49-F238E27FC236}">
                  <a16:creationId xmlns:a16="http://schemas.microsoft.com/office/drawing/2014/main" id="{1E6DBD61-162E-A030-4478-729E118E0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468" y="1652435"/>
              <a:ext cx="186395" cy="17543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4F9489A-BD12-E742-419C-1F5F3F931E66}"/>
              </a:ext>
            </a:extLst>
          </p:cNvPr>
          <p:cNvGrpSpPr/>
          <p:nvPr/>
        </p:nvGrpSpPr>
        <p:grpSpPr>
          <a:xfrm>
            <a:off x="13602402" y="5336033"/>
            <a:ext cx="3313804" cy="521736"/>
            <a:chOff x="7423468" y="1812487"/>
            <a:chExt cx="1656902" cy="26086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79278C-19FB-AEB8-BC05-F403D5BF23BA}"/>
                </a:ext>
              </a:extLst>
            </p:cNvPr>
            <p:cNvSpPr txBox="1"/>
            <p:nvPr/>
          </p:nvSpPr>
          <p:spPr>
            <a:xfrm>
              <a:off x="7555753" y="1812487"/>
              <a:ext cx="1524617" cy="2308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defTabSz="1371566">
                <a:buClrTx/>
                <a:defRPr/>
              </a:pPr>
              <a:r>
                <a:rPr lang="ru-RU" sz="2400" dirty="0">
                  <a:solidFill>
                    <a:srgbClr val="A7A7A7">
                      <a:lumMod val="25000"/>
                    </a:srgbClr>
                  </a:solidFill>
                  <a:latin typeface="Calibri" panose="020F0502020204030204"/>
                  <a:ea typeface="Source Sans Pro Light" panose="020B0403030403020204" pitchFamily="34" charset="0"/>
                  <a:cs typeface="Segoe UI Light" panose="020B0502040204020203" pitchFamily="34" charset="0"/>
                </a:rPr>
                <a:t>Регламентные отчеты</a:t>
              </a:r>
              <a:endParaRPr lang="en-US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38" name="Рисунок 388">
              <a:extLst>
                <a:ext uri="{FF2B5EF4-FFF2-40B4-BE49-F238E27FC236}">
                  <a16:creationId xmlns:a16="http://schemas.microsoft.com/office/drawing/2014/main" id="{80EBEA01-0922-B6C0-5959-E1DFE87EA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468" y="1885210"/>
              <a:ext cx="188145" cy="188145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6DD2CE-11EB-6E87-B81E-2690A5C5EE42}"/>
              </a:ext>
            </a:extLst>
          </p:cNvPr>
          <p:cNvGrpSpPr/>
          <p:nvPr/>
        </p:nvGrpSpPr>
        <p:grpSpPr>
          <a:xfrm>
            <a:off x="13586129" y="5955653"/>
            <a:ext cx="4462766" cy="462702"/>
            <a:chOff x="6019756" y="3746521"/>
            <a:chExt cx="1673537" cy="17351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5090A7-35B7-2616-5CC6-E27683066988}"/>
                </a:ext>
              </a:extLst>
            </p:cNvPr>
            <p:cNvSpPr txBox="1"/>
            <p:nvPr/>
          </p:nvSpPr>
          <p:spPr>
            <a:xfrm>
              <a:off x="6124001" y="3746521"/>
              <a:ext cx="1569292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566">
                <a:buClrTx/>
                <a:defRPr/>
              </a:pPr>
              <a:r>
                <a:rPr lang="ru-RU" sz="2400" kern="1200" dirty="0">
                  <a:solidFill>
                    <a:srgbClr val="A7A7A7">
                      <a:lumMod val="25000"/>
                    </a:srgbClr>
                  </a:solidFill>
                  <a:latin typeface="Calibri" panose="020F0502020204030204"/>
                  <a:ea typeface="Source Sans Pro Light" panose="020B0403030403020204" pitchFamily="34" charset="0"/>
                  <a:cs typeface="Segoe UI Light" panose="020B0502040204020203" pitchFamily="34" charset="0"/>
                </a:rPr>
                <a:t>Алгоритмы расчета и модели</a:t>
              </a:r>
              <a:endParaRPr lang="en-US" sz="2400" kern="1200" dirty="0">
                <a:solidFill>
                  <a:srgbClr val="A7A7A7">
                    <a:lumMod val="25000"/>
                  </a:srgbClr>
                </a:solidFill>
                <a:latin typeface="Calibri" panose="020F0502020204030204"/>
                <a:ea typeface="Source Sans Pro Light" panose="020B0403030403020204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41" name="Рисунок 389">
              <a:extLst>
                <a:ext uri="{FF2B5EF4-FFF2-40B4-BE49-F238E27FC236}">
                  <a16:creationId xmlns:a16="http://schemas.microsoft.com/office/drawing/2014/main" id="{F8556B7A-CD66-8045-E06D-A10FF882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756" y="3788326"/>
              <a:ext cx="149268" cy="13170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293FF4-2FB5-D8B7-E769-323827F271D3}"/>
              </a:ext>
            </a:extLst>
          </p:cNvPr>
          <p:cNvGrpSpPr/>
          <p:nvPr/>
        </p:nvGrpSpPr>
        <p:grpSpPr>
          <a:xfrm>
            <a:off x="13028923" y="3662731"/>
            <a:ext cx="5233422" cy="523172"/>
            <a:chOff x="4891688" y="3277371"/>
            <a:chExt cx="1962533" cy="19618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20B1F8E-37BC-5245-2765-78BF7E0ACD21}"/>
                </a:ext>
              </a:extLst>
            </p:cNvPr>
            <p:cNvSpPr txBox="1"/>
            <p:nvPr/>
          </p:nvSpPr>
          <p:spPr>
            <a:xfrm>
              <a:off x="4891688" y="3277371"/>
              <a:ext cx="1962533" cy="157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>
                <a:buClrTx/>
                <a:defRPr/>
              </a:pPr>
              <a:r>
                <a:rPr lang="ru-RU" sz="2134" b="1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Визуализация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E2E8045-4340-D5AB-5BAA-5F1861FFBE0D}"/>
                </a:ext>
              </a:extLst>
            </p:cNvPr>
            <p:cNvCxnSpPr>
              <a:cxnSpLocks/>
            </p:cNvCxnSpPr>
            <p:nvPr/>
          </p:nvCxnSpPr>
          <p:spPr>
            <a:xfrm>
              <a:off x="5011843" y="3473560"/>
              <a:ext cx="1763364" cy="0"/>
            </a:xfrm>
            <a:prstGeom prst="line">
              <a:avLst/>
            </a:prstGeom>
            <a:ln>
              <a:solidFill>
                <a:srgbClr val="1241D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 стрелкой 130">
            <a:extLst>
              <a:ext uri="{FF2B5EF4-FFF2-40B4-BE49-F238E27FC236}">
                <a16:creationId xmlns:a16="http://schemas.microsoft.com/office/drawing/2014/main" id="{62D3AB79-BFBF-2301-E843-4F4DA66263F5}"/>
              </a:ext>
            </a:extLst>
          </p:cNvPr>
          <p:cNvCxnSpPr>
            <a:cxnSpLocks/>
          </p:cNvCxnSpPr>
          <p:nvPr/>
        </p:nvCxnSpPr>
        <p:spPr>
          <a:xfrm flipV="1">
            <a:off x="12607496" y="5167902"/>
            <a:ext cx="748908" cy="4476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09E6D8A-30D5-0B58-B03D-15AC98986D48}"/>
              </a:ext>
            </a:extLst>
          </p:cNvPr>
          <p:cNvGrpSpPr/>
          <p:nvPr/>
        </p:nvGrpSpPr>
        <p:grpSpPr>
          <a:xfrm>
            <a:off x="14826157" y="7170648"/>
            <a:ext cx="1545937" cy="1791216"/>
            <a:chOff x="2244990" y="858258"/>
            <a:chExt cx="617528" cy="659845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AB6C603-3452-0FED-6FEC-E2A68C363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17" y="858258"/>
              <a:ext cx="535147" cy="5351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D18463-06C8-2BB6-787A-9D99CE60D804}"/>
                </a:ext>
              </a:extLst>
            </p:cNvPr>
            <p:cNvSpPr txBox="1"/>
            <p:nvPr/>
          </p:nvSpPr>
          <p:spPr>
            <a:xfrm>
              <a:off x="2244990" y="1382049"/>
              <a:ext cx="617528" cy="136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Метаданные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D68EF9-87EF-CC58-F86C-1F28DA34F120}"/>
              </a:ext>
            </a:extLst>
          </p:cNvPr>
          <p:cNvSpPr txBox="1"/>
          <p:nvPr/>
        </p:nvSpPr>
        <p:spPr>
          <a:xfrm>
            <a:off x="3086913" y="476936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ETL</a:t>
            </a:r>
            <a:endParaRPr lang="ru-RU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6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19227" y="2594173"/>
            <a:ext cx="3693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1A02A0D-19DB-417C-8F7A-B0E943A01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59764"/>
              </p:ext>
            </p:extLst>
          </p:nvPr>
        </p:nvGraphicFramePr>
        <p:xfrm>
          <a:off x="934911" y="1825858"/>
          <a:ext cx="16120190" cy="8247888"/>
        </p:xfrm>
        <a:graphic>
          <a:graphicData uri="http://schemas.openxmlformats.org/drawingml/2006/table">
            <a:tbl>
              <a:tblPr/>
              <a:tblGrid>
                <a:gridCol w="3144254">
                  <a:extLst>
                    <a:ext uri="{9D8B030D-6E8A-4147-A177-3AD203B41FA5}">
                      <a16:colId xmlns:a16="http://schemas.microsoft.com/office/drawing/2014/main" val="2628218901"/>
                    </a:ext>
                  </a:extLst>
                </a:gridCol>
                <a:gridCol w="4325312">
                  <a:extLst>
                    <a:ext uri="{9D8B030D-6E8A-4147-A177-3AD203B41FA5}">
                      <a16:colId xmlns:a16="http://schemas.microsoft.com/office/drawing/2014/main" val="2560357301"/>
                    </a:ext>
                  </a:extLst>
                </a:gridCol>
                <a:gridCol w="4325312">
                  <a:extLst>
                    <a:ext uri="{9D8B030D-6E8A-4147-A177-3AD203B41FA5}">
                      <a16:colId xmlns:a16="http://schemas.microsoft.com/office/drawing/2014/main" val="3938731624"/>
                    </a:ext>
                  </a:extLst>
                </a:gridCol>
                <a:gridCol w="4325312">
                  <a:extLst>
                    <a:ext uri="{9D8B030D-6E8A-4147-A177-3AD203B41FA5}">
                      <a16:colId xmlns:a16="http://schemas.microsoft.com/office/drawing/2014/main" val="1418843480"/>
                    </a:ext>
                  </a:extLst>
                </a:gridCol>
              </a:tblGrid>
              <a:tr h="957600">
                <a:tc>
                  <a:txBody>
                    <a:bodyPr/>
                    <a:lstStyle/>
                    <a:p>
                      <a:pPr marL="35992" marR="35992" algn="ctr" rtl="0" font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" pitchFamily="2" charset="0"/>
                        </a:rPr>
                        <a:t>СУБД</a:t>
                      </a:r>
                      <a:endParaRPr lang="ru-RU" sz="2800" b="0" dirty="0">
                        <a:effectLst/>
                      </a:endParaRPr>
                    </a:p>
                  </a:txBody>
                  <a:tcPr marL="121638" marR="121638" marT="69508" marB="69508" anchor="ctr">
                    <a:lnL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D8"/>
                    </a:solidFill>
                  </a:tcPr>
                </a:tc>
                <a:tc>
                  <a:txBody>
                    <a:bodyPr/>
                    <a:lstStyle/>
                    <a:p>
                      <a:pPr marL="35992" marR="35992" algn="ctr" rtl="0" font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Преимущества </a:t>
                      </a:r>
                      <a:endParaRPr lang="en-US" sz="2800" b="0" i="0" u="none" strike="noStrike" cap="none" dirty="0">
                        <a:solidFill>
                          <a:srgbClr val="FFFFFF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D8"/>
                    </a:solidFill>
                  </a:tcPr>
                </a:tc>
                <a:tc>
                  <a:txBody>
                    <a:bodyPr/>
                    <a:lstStyle/>
                    <a:p>
                      <a:pPr marL="35992" marR="35992" algn="ctr" rtl="0" font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Недостатки</a:t>
                      </a:r>
                      <a:endParaRPr lang="en-US" sz="2800" b="0" i="0" u="none" strike="noStrike" cap="none" dirty="0">
                        <a:solidFill>
                          <a:srgbClr val="FFFFFF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D8"/>
                    </a:solidFill>
                  </a:tcPr>
                </a:tc>
                <a:tc>
                  <a:txBody>
                    <a:bodyPr/>
                    <a:lstStyle/>
                    <a:p>
                      <a:pPr marL="35992" marR="35992" algn="ctr" rtl="0" font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0" i="0" u="none" strike="noStrike" cap="none" dirty="0">
                          <a:solidFill>
                            <a:srgbClr val="FFFFFF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Выбор для слоя КХД</a:t>
                      </a:r>
                      <a:endParaRPr lang="en-US" sz="2800" b="0" i="0" u="none" strike="noStrike" cap="none" dirty="0">
                        <a:solidFill>
                          <a:srgbClr val="FFFFFF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12697" cap="flat" cmpd="sng" algn="ctr">
                      <a:solidFill>
                        <a:srgbClr val="1E6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20640"/>
                  </a:ext>
                </a:extLst>
              </a:tr>
              <a:tr h="2059256">
                <a:tc>
                  <a:txBody>
                    <a:bodyPr/>
                    <a:lstStyle/>
                    <a:p>
                      <a:pPr marL="35999" marR="35999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US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PostgreSQL</a:t>
                      </a:r>
                      <a:endParaRPr lang="ru-RU" sz="2100" b="1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5999" marR="35999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Строчный формат хранения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Высокая скорость вставки и изменения строк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Отсутствие сжатия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Плохо подходит для больших БД (более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~20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ТБ)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Неэффективное чтение для отчетов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- читаются лишние столбцы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0" i="0" u="none" strike="noStrike" cap="none" dirty="0">
                          <a:solidFill>
                            <a:srgbClr val="1241D8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Arial"/>
                        </a:rPr>
                        <a:t>Сырые данные</a:t>
                      </a:r>
                    </a:p>
                    <a:p>
                      <a:pPr marL="144000" marR="35992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0" i="0" u="none" strike="noStrike" cap="none" dirty="0">
                          <a:solidFill>
                            <a:srgbClr val="1241D8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Arial"/>
                        </a:rPr>
                        <a:t>Метаданные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96168"/>
                  </a:ext>
                </a:extLst>
              </a:tr>
              <a:tr h="2379296">
                <a:tc>
                  <a:txBody>
                    <a:bodyPr/>
                    <a:lstStyle/>
                    <a:p>
                      <a:pPr marL="35999" marR="35999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Greenplum</a:t>
                      </a:r>
                      <a:endParaRPr lang="ru-RU" sz="2100" b="1" i="0" u="none" strike="noStrike" cap="none" dirty="0">
                        <a:solidFill>
                          <a:srgbClr val="1241D8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Высокая степень сжатия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за счет колоночного формата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Эффективное чтение – читаются только нужные столбцы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Подходит для крупных БД за счет шардирования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Медленная скорость вставки и изменений из-за колоночного формата и сжатия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0" i="0" u="none" strike="noStrike" cap="none" dirty="0">
                          <a:solidFill>
                            <a:srgbClr val="1241D8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Arial"/>
                        </a:rPr>
                        <a:t>Оперативные данные</a:t>
                      </a:r>
                    </a:p>
                    <a:p>
                      <a:pPr marL="144000" marR="35992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0" i="0" u="none" strike="noStrike" cap="none" dirty="0">
                          <a:solidFill>
                            <a:srgbClr val="1241D8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Arial"/>
                        </a:rPr>
                        <a:t>Детальные данные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14596"/>
                  </a:ext>
                </a:extLst>
              </a:tr>
              <a:tr h="2851736">
                <a:tc>
                  <a:txBody>
                    <a:bodyPr/>
                    <a:lstStyle/>
                    <a:p>
                      <a:pPr marL="35999" marR="35999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2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Clickhouse</a:t>
                      </a:r>
                      <a:endParaRPr lang="ru-RU" sz="2100" b="1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5999" marR="35999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</a:pP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5999" marR="35999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1241D8"/>
                        </a:buClr>
                        <a:buSzPts val="900"/>
                        <a:buFont typeface="Arial"/>
                        <a:buNone/>
                      </a:pPr>
                      <a:endParaRPr lang="ru-RU" sz="2100" b="0" i="0" u="none" strike="noStrike" cap="none" dirty="0">
                        <a:solidFill>
                          <a:srgbClr val="1241D8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Колоночный формат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Хорошо подходит для аналитических запросов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 Высокое быстродействие за счет векторных инструкций ЦПУ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Подходит для крупных БД 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– </a:t>
                      </a: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поддерживает шардирование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Медленная скорость вставки и изменений из-за колоночного формата и сжатия</a:t>
                      </a:r>
                      <a:r>
                        <a:rPr lang="en-US" sz="2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44000" marR="35992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2100" dirty="0"/>
                        <a:t>Отсутствие полноценных транзакций</a:t>
                      </a:r>
                      <a:r>
                        <a:rPr lang="en-US" sz="2100" dirty="0"/>
                        <a:t>. </a:t>
                      </a:r>
                      <a:r>
                        <a:rPr lang="ru-RU" sz="2100" dirty="0"/>
                        <a:t>Медленное чтение по одной выбранной строке</a:t>
                      </a:r>
                      <a:r>
                        <a:rPr lang="en-US" sz="2100" dirty="0"/>
                        <a:t>.</a:t>
                      </a:r>
                      <a:r>
                        <a:rPr lang="ru-RU" sz="2100" dirty="0"/>
                        <a:t> 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35992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  <a:tabLst/>
                        <a:defRPr/>
                      </a:pPr>
                      <a:r>
                        <a:rPr lang="ru-RU" sz="2100" b="0" i="0" u="none" strike="noStrike" cap="none" dirty="0">
                          <a:solidFill>
                            <a:srgbClr val="1241D8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  <a:sym typeface="Arial"/>
                        </a:rPr>
                        <a:t>Аналитические данные (витрины данных)</a:t>
                      </a:r>
                      <a:endParaRPr lang="ru-RU" sz="21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638" marR="121638" marT="69508" marB="69508" anchor="ctr">
                    <a:lnL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5099"/>
                  </a:ext>
                </a:extLst>
              </a:tr>
            </a:tbl>
          </a:graphicData>
        </a:graphic>
      </p:graphicFrame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E53EA02-5637-CDE3-35DE-5630EE573E20}"/>
              </a:ext>
            </a:extLst>
          </p:cNvPr>
          <p:cNvSpPr txBox="1">
            <a:spLocks/>
          </p:cNvSpPr>
          <p:nvPr/>
        </p:nvSpPr>
        <p:spPr>
          <a:xfrm>
            <a:off x="359554" y="251487"/>
            <a:ext cx="18051736" cy="79141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6200" b="1" dirty="0">
                <a:solidFill>
                  <a:srgbClr val="1241D8"/>
                </a:solidFill>
                <a:latin typeface="Raleway"/>
              </a:rPr>
              <a:t>Противоречивые</a:t>
            </a:r>
            <a:r>
              <a:rPr lang="ru-RU" sz="4400" dirty="0">
                <a:solidFill>
                  <a:srgbClr val="1241D8"/>
                </a:solidFill>
                <a:latin typeface="Raleway Medium" pitchFamily="2" charset="-52"/>
              </a:rPr>
              <a:t> </a:t>
            </a:r>
            <a:r>
              <a:rPr lang="ru-RU" sz="6200" b="1" dirty="0">
                <a:solidFill>
                  <a:srgbClr val="1241D8"/>
                </a:solidFill>
                <a:latin typeface="Raleway"/>
              </a:rPr>
              <a:t>требования к БД слоев ХД</a:t>
            </a:r>
          </a:p>
        </p:txBody>
      </p:sp>
      <p:grpSp>
        <p:nvGrpSpPr>
          <p:cNvPr id="4" name="Группа 11">
            <a:extLst>
              <a:ext uri="{FF2B5EF4-FFF2-40B4-BE49-F238E27FC236}">
                <a16:creationId xmlns:a16="http://schemas.microsoft.com/office/drawing/2014/main" id="{94CB2E30-0191-4FF8-8EE6-3F46DC2E7121}"/>
              </a:ext>
            </a:extLst>
          </p:cNvPr>
          <p:cNvGrpSpPr/>
          <p:nvPr/>
        </p:nvGrpSpPr>
        <p:grpSpPr>
          <a:xfrm>
            <a:off x="1060006" y="3782187"/>
            <a:ext cx="2104396" cy="934422"/>
            <a:chOff x="7902151" y="5399843"/>
            <a:chExt cx="1052198" cy="467211"/>
          </a:xfrm>
        </p:grpSpPr>
        <p:sp>
          <p:nvSpPr>
            <p:cNvPr id="5" name="Прямоугольник 2">
              <a:extLst>
                <a:ext uri="{FF2B5EF4-FFF2-40B4-BE49-F238E27FC236}">
                  <a16:creationId xmlns:a16="http://schemas.microsoft.com/office/drawing/2014/main" id="{42D26FAE-4511-41DB-A754-9466B75FACDC}"/>
                </a:ext>
              </a:extLst>
            </p:cNvPr>
            <p:cNvSpPr/>
            <p:nvPr/>
          </p:nvSpPr>
          <p:spPr>
            <a:xfrm>
              <a:off x="7902151" y="5399843"/>
              <a:ext cx="1052198" cy="412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36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D51C6A-BDCA-46A8-A599-BB5ADEA1C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952" y="5407764"/>
              <a:ext cx="1000596" cy="45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988FF1A-947A-434F-82CC-52456996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11" y="6499100"/>
            <a:ext cx="2081590" cy="5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3C5B6D-DAB4-4BA9-85CF-D394A62F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0" y="8703138"/>
            <a:ext cx="2229492" cy="76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435EBB4A-9081-F87B-A57C-E0ACF26A00A9}"/>
              </a:ext>
            </a:extLst>
          </p:cNvPr>
          <p:cNvSpPr txBox="1">
            <a:spLocks/>
          </p:cNvSpPr>
          <p:nvPr/>
        </p:nvSpPr>
        <p:spPr>
          <a:xfrm>
            <a:off x="346854" y="1048863"/>
            <a:ext cx="18051736" cy="791418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dirty="0">
                <a:solidFill>
                  <a:schemeClr val="dk1"/>
                </a:solidFill>
                <a:latin typeface="Raleway Medium"/>
              </a:rPr>
              <a:t>Заказчик вынужден использовать несколько типов СУБД</a:t>
            </a:r>
          </a:p>
        </p:txBody>
      </p:sp>
    </p:spTree>
    <p:extLst>
      <p:ext uri="{BB962C8B-B14F-4D97-AF65-F5344CB8AC3E}">
        <p14:creationId xmlns:p14="http://schemas.microsoft.com/office/powerpoint/2010/main" val="419457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54" y="162587"/>
            <a:ext cx="17363368" cy="791418"/>
          </a:xfrm>
        </p:spPr>
        <p:txBody>
          <a:bodyPr>
            <a:normAutofit fontScale="90000"/>
          </a:bodyPr>
          <a:lstStyle/>
          <a:p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Форсайт</a:t>
            </a:r>
            <a:r>
              <a:rPr lang="en-US" sz="5600" b="1" dirty="0">
                <a:solidFill>
                  <a:srgbClr val="1241D8"/>
                </a:solidFill>
                <a:latin typeface="Raleway"/>
                <a:cs typeface="Arial"/>
              </a:rPr>
              <a:t>.</a:t>
            </a:r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Платформа Данных </a:t>
            </a:r>
            <a:r>
              <a:rPr lang="en-US" sz="5600" b="1" dirty="0">
                <a:solidFill>
                  <a:srgbClr val="1241D8"/>
                </a:solidFill>
                <a:latin typeface="Raleway"/>
                <a:cs typeface="Arial"/>
              </a:rPr>
              <a:t>- </a:t>
            </a:r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многоуровневая </a:t>
            </a:r>
            <a:r>
              <a:rPr lang="en-US" sz="5600" b="1" dirty="0">
                <a:solidFill>
                  <a:srgbClr val="1241D8"/>
                </a:solidFill>
                <a:latin typeface="Raleway"/>
                <a:cs typeface="Arial"/>
              </a:rPr>
              <a:t>“</a:t>
            </a:r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БД</a:t>
            </a:r>
            <a:r>
              <a:rPr lang="en-US" sz="5600" b="1" dirty="0">
                <a:solidFill>
                  <a:srgbClr val="1241D8"/>
                </a:solidFill>
                <a:latin typeface="Raleway"/>
                <a:cs typeface="Arial"/>
              </a:rPr>
              <a:t>”</a:t>
            </a:r>
            <a:endParaRPr lang="ru-RU" sz="5600" b="1" dirty="0">
              <a:solidFill>
                <a:srgbClr val="1241D8"/>
              </a:solidFill>
              <a:latin typeface="Raleway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9474" y="2579947"/>
            <a:ext cx="2067682" cy="1857361"/>
            <a:chOff x="1243301" y="2555577"/>
            <a:chExt cx="1033841" cy="9286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43301" y="3161092"/>
              <a:ext cx="10338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4206" y="4762055"/>
            <a:ext cx="2067682" cy="1857361"/>
            <a:chOff x="1243301" y="2555577"/>
            <a:chExt cx="1033841" cy="92868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243301" y="3161092"/>
              <a:ext cx="10338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6608" y="7598017"/>
            <a:ext cx="2098138" cy="1857361"/>
            <a:chOff x="1235687" y="2555577"/>
            <a:chExt cx="1049069" cy="92868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235687" y="3161092"/>
              <a:ext cx="1049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</a:t>
              </a: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984529" y="65478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en-US" sz="4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lang="ru-RU" sz="4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A1B4B1-C078-7D99-753B-8D3869DFE5B4}"/>
              </a:ext>
            </a:extLst>
          </p:cNvPr>
          <p:cNvGrpSpPr/>
          <p:nvPr/>
        </p:nvGrpSpPr>
        <p:grpSpPr>
          <a:xfrm>
            <a:off x="275711" y="1474736"/>
            <a:ext cx="2166970" cy="8323192"/>
            <a:chOff x="1961765" y="714792"/>
            <a:chExt cx="2564514" cy="41924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F4242-F895-CB02-5DC9-0CB34A287817}"/>
                </a:ext>
              </a:extLst>
            </p:cNvPr>
            <p:cNvSpPr/>
            <p:nvPr/>
          </p:nvSpPr>
          <p:spPr>
            <a:xfrm>
              <a:off x="1961765" y="714792"/>
              <a:ext cx="2564514" cy="46478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r>
                <a:rPr lang="ru-RU" sz="22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Источники данных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6D381-9587-D329-07DA-768A7536C2FD}"/>
                </a:ext>
              </a:extLst>
            </p:cNvPr>
            <p:cNvSpPr/>
            <p:nvPr/>
          </p:nvSpPr>
          <p:spPr>
            <a:xfrm>
              <a:off x="1961765" y="998220"/>
              <a:ext cx="2564513" cy="3909060"/>
            </a:xfrm>
            <a:prstGeom prst="rect">
              <a:avLst/>
            </a:prstGeom>
            <a:no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ru-RU" sz="36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82">
            <a:extLst>
              <a:ext uri="{FF2B5EF4-FFF2-40B4-BE49-F238E27FC236}">
                <a16:creationId xmlns:a16="http://schemas.microsoft.com/office/drawing/2014/main" id="{61A4E765-0D2A-86FD-0062-83C3288B4822}"/>
              </a:ext>
            </a:extLst>
          </p:cNvPr>
          <p:cNvSpPr/>
          <p:nvPr/>
        </p:nvSpPr>
        <p:spPr>
          <a:xfrm>
            <a:off x="2898806" y="1607035"/>
            <a:ext cx="10169956" cy="8190894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3378FC9-B5FA-AB2A-AD74-7BB8E4848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55" y="3580455"/>
            <a:ext cx="1557722" cy="155772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6F7A354-2C14-5288-13B6-6CD342118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85" y="3549633"/>
            <a:ext cx="1557722" cy="155772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C70CB3D-2EB5-FB57-D067-E84878B37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71" y="3555599"/>
            <a:ext cx="1557722" cy="1557722"/>
          </a:xfrm>
          <a:prstGeom prst="rect">
            <a:avLst/>
          </a:prstGeom>
        </p:spPr>
      </p:pic>
      <p:sp>
        <p:nvSpPr>
          <p:cNvPr id="31" name="Выноска: стрелка влево-вправо 4">
            <a:extLst>
              <a:ext uri="{FF2B5EF4-FFF2-40B4-BE49-F238E27FC236}">
                <a16:creationId xmlns:a16="http://schemas.microsoft.com/office/drawing/2014/main" id="{37C3B632-9D41-896F-986A-DD841553F7A1}"/>
              </a:ext>
            </a:extLst>
          </p:cNvPr>
          <p:cNvSpPr/>
          <p:nvPr/>
        </p:nvSpPr>
        <p:spPr>
          <a:xfrm>
            <a:off x="4938655" y="4109261"/>
            <a:ext cx="1904710" cy="335266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PXF</a:t>
            </a:r>
            <a:endParaRPr lang="ru-RU" sz="2000" dirty="0"/>
          </a:p>
        </p:txBody>
      </p:sp>
      <p:sp>
        <p:nvSpPr>
          <p:cNvPr id="33" name="Выноска: стрелка влево-вправо 4">
            <a:extLst>
              <a:ext uri="{FF2B5EF4-FFF2-40B4-BE49-F238E27FC236}">
                <a16:creationId xmlns:a16="http://schemas.microsoft.com/office/drawing/2014/main" id="{321B5386-22F3-D3B6-BEA6-9DA4CA682ACB}"/>
              </a:ext>
            </a:extLst>
          </p:cNvPr>
          <p:cNvSpPr/>
          <p:nvPr/>
        </p:nvSpPr>
        <p:spPr>
          <a:xfrm>
            <a:off x="8254625" y="4077029"/>
            <a:ext cx="1904710" cy="362474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PXF</a:t>
            </a:r>
            <a:endParaRPr lang="ru-RU" sz="2000" dirty="0"/>
          </a:p>
        </p:txBody>
      </p:sp>
      <p:pic>
        <p:nvPicPr>
          <p:cNvPr id="37" name="Google Shape;520;p44">
            <a:extLst>
              <a:ext uri="{FF2B5EF4-FFF2-40B4-BE49-F238E27FC236}">
                <a16:creationId xmlns:a16="http://schemas.microsoft.com/office/drawing/2014/main" id="{75F23D5E-B74E-C355-CDDB-83656F1704A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64444" y="1706079"/>
            <a:ext cx="3064384" cy="7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182">
            <a:extLst>
              <a:ext uri="{FF2B5EF4-FFF2-40B4-BE49-F238E27FC236}">
                <a16:creationId xmlns:a16="http://schemas.microsoft.com/office/drawing/2014/main" id="{63B266DA-A8A6-9DD1-7B3E-02FD524AE4D5}"/>
              </a:ext>
            </a:extLst>
          </p:cNvPr>
          <p:cNvSpPr/>
          <p:nvPr/>
        </p:nvSpPr>
        <p:spPr>
          <a:xfrm>
            <a:off x="14200316" y="1482657"/>
            <a:ext cx="3728836" cy="5753674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3" name="Группа 27">
            <a:extLst>
              <a:ext uri="{FF2B5EF4-FFF2-40B4-BE49-F238E27FC236}">
                <a16:creationId xmlns:a16="http://schemas.microsoft.com/office/drawing/2014/main" id="{FAF9A1D9-210B-BC19-8A34-315B6C7E2497}"/>
              </a:ext>
            </a:extLst>
          </p:cNvPr>
          <p:cNvGrpSpPr>
            <a:grpSpLocks noChangeAspect="1"/>
          </p:cNvGrpSpPr>
          <p:nvPr/>
        </p:nvGrpSpPr>
        <p:grpSpPr>
          <a:xfrm>
            <a:off x="16829560" y="2644000"/>
            <a:ext cx="845899" cy="1150403"/>
            <a:chOff x="11402403" y="2918171"/>
            <a:chExt cx="442550" cy="601854"/>
          </a:xfrm>
        </p:grpSpPr>
        <p:pic>
          <p:nvPicPr>
            <p:cNvPr id="44" name="Рисунок 324">
              <a:extLst>
                <a:ext uri="{FF2B5EF4-FFF2-40B4-BE49-F238E27FC236}">
                  <a16:creationId xmlns:a16="http://schemas.microsoft.com/office/drawing/2014/main" id="{B74AD700-D6D1-1894-5700-59AEEE44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02403" y="2918171"/>
              <a:ext cx="434401" cy="38867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0C9B1A-031D-F618-3AFA-481EE7231E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420430" y="3326802"/>
              <a:ext cx="424523" cy="193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Кубы</a:t>
              </a:r>
            </a:p>
          </p:txBody>
        </p:sp>
      </p:grpSp>
      <p:grpSp>
        <p:nvGrpSpPr>
          <p:cNvPr id="46" name="Группа 23">
            <a:extLst>
              <a:ext uri="{FF2B5EF4-FFF2-40B4-BE49-F238E27FC236}">
                <a16:creationId xmlns:a16="http://schemas.microsoft.com/office/drawing/2014/main" id="{BA2F947D-0D3B-CF82-823A-3625B041C1B3}"/>
              </a:ext>
            </a:extLst>
          </p:cNvPr>
          <p:cNvGrpSpPr/>
          <p:nvPr/>
        </p:nvGrpSpPr>
        <p:grpSpPr>
          <a:xfrm>
            <a:off x="14538359" y="4448463"/>
            <a:ext cx="1271502" cy="1040682"/>
            <a:chOff x="10416018" y="1978867"/>
            <a:chExt cx="635751" cy="5203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4468E-860C-8BE9-8900-5035F308C27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416018" y="2314542"/>
              <a:ext cx="6357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Таблицы</a:t>
              </a:r>
            </a:p>
          </p:txBody>
        </p:sp>
        <p:pic>
          <p:nvPicPr>
            <p:cNvPr id="48" name="Рисунок 326">
              <a:extLst>
                <a:ext uri="{FF2B5EF4-FFF2-40B4-BE49-F238E27FC236}">
                  <a16:creationId xmlns:a16="http://schemas.microsoft.com/office/drawing/2014/main" id="{0ABEFB3C-D06E-8FA2-6112-95D98F3E0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4413" y="1978867"/>
              <a:ext cx="398200" cy="334850"/>
            </a:xfrm>
            <a:prstGeom prst="rect">
              <a:avLst/>
            </a:prstGeom>
          </p:spPr>
        </p:pic>
      </p:grpSp>
      <p:grpSp>
        <p:nvGrpSpPr>
          <p:cNvPr id="49" name="Группа 6">
            <a:extLst>
              <a:ext uri="{FF2B5EF4-FFF2-40B4-BE49-F238E27FC236}">
                <a16:creationId xmlns:a16="http://schemas.microsoft.com/office/drawing/2014/main" id="{9E15B038-763F-7058-3F7F-215BD0E385FF}"/>
              </a:ext>
            </a:extLst>
          </p:cNvPr>
          <p:cNvGrpSpPr/>
          <p:nvPr/>
        </p:nvGrpSpPr>
        <p:grpSpPr>
          <a:xfrm>
            <a:off x="16730916" y="4438841"/>
            <a:ext cx="1107996" cy="1061878"/>
            <a:chOff x="8178409" y="975707"/>
            <a:chExt cx="553998" cy="530939"/>
          </a:xfrm>
        </p:grpSpPr>
        <p:pic>
          <p:nvPicPr>
            <p:cNvPr id="53" name="Рисунок 328">
              <a:extLst>
                <a:ext uri="{FF2B5EF4-FFF2-40B4-BE49-F238E27FC236}">
                  <a16:creationId xmlns:a16="http://schemas.microsoft.com/office/drawing/2014/main" id="{75D953BF-321C-01AB-0E36-4600C7944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00734" y="975707"/>
              <a:ext cx="294259" cy="353112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F6A331-4DAB-9517-59BF-2A4506CDDD6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78409" y="1321980"/>
              <a:ext cx="5539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Отчеты</a:t>
              </a:r>
            </a:p>
          </p:txBody>
        </p:sp>
      </p:grpSp>
      <p:grpSp>
        <p:nvGrpSpPr>
          <p:cNvPr id="56" name="Группа 26">
            <a:extLst>
              <a:ext uri="{FF2B5EF4-FFF2-40B4-BE49-F238E27FC236}">
                <a16:creationId xmlns:a16="http://schemas.microsoft.com/office/drawing/2014/main" id="{55006A05-AAB8-35F6-9455-3316EAFC73DC}"/>
              </a:ext>
            </a:extLst>
          </p:cNvPr>
          <p:cNvGrpSpPr>
            <a:grpSpLocks noChangeAspect="1"/>
          </p:cNvGrpSpPr>
          <p:nvPr/>
        </p:nvGrpSpPr>
        <p:grpSpPr>
          <a:xfrm>
            <a:off x="14176155" y="2729795"/>
            <a:ext cx="1837361" cy="1069254"/>
            <a:chOff x="9330683" y="2908286"/>
            <a:chExt cx="1002667" cy="58350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165B8D-E273-841F-529C-5BD9C18DF0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330683" y="3290240"/>
              <a:ext cx="1002667" cy="20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Справочники</a:t>
              </a:r>
            </a:p>
          </p:txBody>
        </p:sp>
        <p:pic>
          <p:nvPicPr>
            <p:cNvPr id="59" name="Рисунок 345">
              <a:extLst>
                <a:ext uri="{FF2B5EF4-FFF2-40B4-BE49-F238E27FC236}">
                  <a16:creationId xmlns:a16="http://schemas.microsoft.com/office/drawing/2014/main" id="{00B1B9E5-B854-C194-9DB0-839BDE59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36964" y="2908286"/>
              <a:ext cx="390103" cy="390103"/>
            </a:xfrm>
            <a:prstGeom prst="rect">
              <a:avLst/>
            </a:prstGeom>
          </p:spPr>
        </p:pic>
      </p:grpSp>
      <p:cxnSp>
        <p:nvCxnSpPr>
          <p:cNvPr id="68" name="Прямая со стрелкой 346">
            <a:extLst>
              <a:ext uri="{FF2B5EF4-FFF2-40B4-BE49-F238E27FC236}">
                <a16:creationId xmlns:a16="http://schemas.microsoft.com/office/drawing/2014/main" id="{5B653D0E-810A-83E4-9007-095D5AB0D184}"/>
              </a:ext>
            </a:extLst>
          </p:cNvPr>
          <p:cNvCxnSpPr>
            <a:cxnSpLocks/>
          </p:cNvCxnSpPr>
          <p:nvPr/>
        </p:nvCxnSpPr>
        <p:spPr>
          <a:xfrm flipH="1" flipV="1">
            <a:off x="17317141" y="385896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347">
            <a:extLst>
              <a:ext uri="{FF2B5EF4-FFF2-40B4-BE49-F238E27FC236}">
                <a16:creationId xmlns:a16="http://schemas.microsoft.com/office/drawing/2014/main" id="{084D337E-12F9-F76B-674C-7ACD9539B197}"/>
              </a:ext>
            </a:extLst>
          </p:cNvPr>
          <p:cNvCxnSpPr>
            <a:cxnSpLocks/>
          </p:cNvCxnSpPr>
          <p:nvPr/>
        </p:nvCxnSpPr>
        <p:spPr>
          <a:xfrm flipH="1">
            <a:off x="17085019" y="3870204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348">
            <a:extLst>
              <a:ext uri="{FF2B5EF4-FFF2-40B4-BE49-F238E27FC236}">
                <a16:creationId xmlns:a16="http://schemas.microsoft.com/office/drawing/2014/main" id="{717801A7-73CE-6B38-CBD6-DDE1FA7D69A6}"/>
              </a:ext>
            </a:extLst>
          </p:cNvPr>
          <p:cNvCxnSpPr>
            <a:cxnSpLocks/>
          </p:cNvCxnSpPr>
          <p:nvPr/>
        </p:nvCxnSpPr>
        <p:spPr>
          <a:xfrm flipH="1">
            <a:off x="15754874" y="3485981"/>
            <a:ext cx="1148832" cy="117068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1">
            <a:extLst>
              <a:ext uri="{FF2B5EF4-FFF2-40B4-BE49-F238E27FC236}">
                <a16:creationId xmlns:a16="http://schemas.microsoft.com/office/drawing/2014/main" id="{D2683573-DB67-E49B-9880-033A38F42F69}"/>
              </a:ext>
            </a:extLst>
          </p:cNvPr>
          <p:cNvGrpSpPr/>
          <p:nvPr/>
        </p:nvGrpSpPr>
        <p:grpSpPr>
          <a:xfrm>
            <a:off x="16831378" y="6139547"/>
            <a:ext cx="849592" cy="1099614"/>
            <a:chOff x="2292133" y="1759854"/>
            <a:chExt cx="424796" cy="549807"/>
          </a:xfrm>
        </p:grpSpPr>
        <p:pic>
          <p:nvPicPr>
            <p:cNvPr id="72" name="Рисунок 2">
              <a:extLst>
                <a:ext uri="{FF2B5EF4-FFF2-40B4-BE49-F238E27FC236}">
                  <a16:creationId xmlns:a16="http://schemas.microsoft.com/office/drawing/2014/main" id="{84B67BF8-5905-CDFD-484D-F1465106C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133" y="1759854"/>
              <a:ext cx="419158" cy="28579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385055-0EF8-A4C2-40AC-95ABAE1BEB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323231" y="2124995"/>
              <a:ext cx="3936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Роли</a:t>
              </a:r>
            </a:p>
          </p:txBody>
        </p:sp>
      </p:grpSp>
      <p:cxnSp>
        <p:nvCxnSpPr>
          <p:cNvPr id="74" name="Прямая со стрелкой 113">
            <a:extLst>
              <a:ext uri="{FF2B5EF4-FFF2-40B4-BE49-F238E27FC236}">
                <a16:creationId xmlns:a16="http://schemas.microsoft.com/office/drawing/2014/main" id="{78C44A7C-DB07-B8AC-6638-F73E843C2C1E}"/>
              </a:ext>
            </a:extLst>
          </p:cNvPr>
          <p:cNvCxnSpPr>
            <a:cxnSpLocks/>
          </p:cNvCxnSpPr>
          <p:nvPr/>
        </p:nvCxnSpPr>
        <p:spPr>
          <a:xfrm flipH="1" flipV="1">
            <a:off x="17236249" y="555646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158">
            <a:extLst>
              <a:ext uri="{FF2B5EF4-FFF2-40B4-BE49-F238E27FC236}">
                <a16:creationId xmlns:a16="http://schemas.microsoft.com/office/drawing/2014/main" id="{7992BC27-5008-DB85-A08F-D157CDF7A708}"/>
              </a:ext>
            </a:extLst>
          </p:cNvPr>
          <p:cNvCxnSpPr>
            <a:cxnSpLocks/>
          </p:cNvCxnSpPr>
          <p:nvPr/>
        </p:nvCxnSpPr>
        <p:spPr>
          <a:xfrm flipH="1" flipV="1">
            <a:off x="15293703" y="555525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159">
            <a:extLst>
              <a:ext uri="{FF2B5EF4-FFF2-40B4-BE49-F238E27FC236}">
                <a16:creationId xmlns:a16="http://schemas.microsoft.com/office/drawing/2014/main" id="{1D1A4822-BE1B-E8D1-2E96-24BDE7C5D420}"/>
              </a:ext>
            </a:extLst>
          </p:cNvPr>
          <p:cNvCxnSpPr>
            <a:cxnSpLocks/>
          </p:cNvCxnSpPr>
          <p:nvPr/>
        </p:nvCxnSpPr>
        <p:spPr>
          <a:xfrm flipH="1">
            <a:off x="15061581" y="5566494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165">
            <a:extLst>
              <a:ext uri="{FF2B5EF4-FFF2-40B4-BE49-F238E27FC236}">
                <a16:creationId xmlns:a16="http://schemas.microsoft.com/office/drawing/2014/main" id="{06D98E73-ED35-59BD-63A6-5F16F20BA2AD}"/>
              </a:ext>
            </a:extLst>
          </p:cNvPr>
          <p:cNvCxnSpPr>
            <a:cxnSpLocks/>
          </p:cNvCxnSpPr>
          <p:nvPr/>
        </p:nvCxnSpPr>
        <p:spPr>
          <a:xfrm flipH="1" flipV="1">
            <a:off x="15280983" y="3888368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166">
            <a:extLst>
              <a:ext uri="{FF2B5EF4-FFF2-40B4-BE49-F238E27FC236}">
                <a16:creationId xmlns:a16="http://schemas.microsoft.com/office/drawing/2014/main" id="{362A26F1-4FFF-0FA8-E648-0327A8D598C2}"/>
              </a:ext>
            </a:extLst>
          </p:cNvPr>
          <p:cNvCxnSpPr>
            <a:cxnSpLocks/>
          </p:cNvCxnSpPr>
          <p:nvPr/>
        </p:nvCxnSpPr>
        <p:spPr>
          <a:xfrm flipH="1">
            <a:off x="15048861" y="3899612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167">
            <a:extLst>
              <a:ext uri="{FF2B5EF4-FFF2-40B4-BE49-F238E27FC236}">
                <a16:creationId xmlns:a16="http://schemas.microsoft.com/office/drawing/2014/main" id="{2E1B7A9E-A0E4-AEBF-A6D0-3FDB486EC7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04058" y="3334029"/>
            <a:ext cx="1148832" cy="117068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168">
            <a:extLst>
              <a:ext uri="{FF2B5EF4-FFF2-40B4-BE49-F238E27FC236}">
                <a16:creationId xmlns:a16="http://schemas.microsoft.com/office/drawing/2014/main" id="{80C1B3D7-CF65-7685-4125-7A783A2B41AF}"/>
              </a:ext>
            </a:extLst>
          </p:cNvPr>
          <p:cNvGrpSpPr>
            <a:grpSpLocks noChangeAspect="1"/>
          </p:cNvGrpSpPr>
          <p:nvPr/>
        </p:nvGrpSpPr>
        <p:grpSpPr>
          <a:xfrm>
            <a:off x="14787996" y="5985975"/>
            <a:ext cx="764391" cy="1250673"/>
            <a:chOff x="10619009" y="969887"/>
            <a:chExt cx="434305" cy="71059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B0F3A43-0C76-2DAE-D588-CC31C13647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710000" y="1470641"/>
              <a:ext cx="288900" cy="20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БД</a:t>
              </a:r>
            </a:p>
          </p:txBody>
        </p:sp>
        <p:pic>
          <p:nvPicPr>
            <p:cNvPr id="82" name="Рисунок 170">
              <a:extLst>
                <a:ext uri="{FF2B5EF4-FFF2-40B4-BE49-F238E27FC236}">
                  <a16:creationId xmlns:a16="http://schemas.microsoft.com/office/drawing/2014/main" id="{2875ED8D-DC51-3E0C-2F01-2B0C9311B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19009" y="969887"/>
              <a:ext cx="434305" cy="508230"/>
            </a:xfrm>
            <a:prstGeom prst="rect">
              <a:avLst/>
            </a:prstGeom>
          </p:spPr>
        </p:pic>
      </p:grpSp>
      <p:cxnSp>
        <p:nvCxnSpPr>
          <p:cNvPr id="83" name="Прямая со стрелкой 171">
            <a:extLst>
              <a:ext uri="{FF2B5EF4-FFF2-40B4-BE49-F238E27FC236}">
                <a16:creationId xmlns:a16="http://schemas.microsoft.com/office/drawing/2014/main" id="{AF2136B0-569B-FAE6-297A-50D66BC00D9D}"/>
              </a:ext>
            </a:extLst>
          </p:cNvPr>
          <p:cNvCxnSpPr>
            <a:cxnSpLocks/>
          </p:cNvCxnSpPr>
          <p:nvPr/>
        </p:nvCxnSpPr>
        <p:spPr>
          <a:xfrm>
            <a:off x="15714018" y="2960111"/>
            <a:ext cx="936000" cy="13670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172">
            <a:extLst>
              <a:ext uri="{FF2B5EF4-FFF2-40B4-BE49-F238E27FC236}">
                <a16:creationId xmlns:a16="http://schemas.microsoft.com/office/drawing/2014/main" id="{06A0AA26-62D4-CB21-5BF3-AF373A34901D}"/>
              </a:ext>
            </a:extLst>
          </p:cNvPr>
          <p:cNvCxnSpPr>
            <a:cxnSpLocks/>
          </p:cNvCxnSpPr>
          <p:nvPr/>
        </p:nvCxnSpPr>
        <p:spPr>
          <a:xfrm flipH="1" flipV="1">
            <a:off x="15703590" y="3167816"/>
            <a:ext cx="936000" cy="7260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381">
            <a:extLst>
              <a:ext uri="{FF2B5EF4-FFF2-40B4-BE49-F238E27FC236}">
                <a16:creationId xmlns:a16="http://schemas.microsoft.com/office/drawing/2014/main" id="{53B0FC0B-5814-4E32-7D6E-01681AF77FC5}"/>
              </a:ext>
            </a:extLst>
          </p:cNvPr>
          <p:cNvCxnSpPr>
            <a:cxnSpLocks/>
          </p:cNvCxnSpPr>
          <p:nvPr/>
        </p:nvCxnSpPr>
        <p:spPr>
          <a:xfrm flipH="1">
            <a:off x="13081001" y="4512506"/>
            <a:ext cx="1101654" cy="11796"/>
          </a:xfrm>
          <a:prstGeom prst="straightConnector1">
            <a:avLst/>
          </a:prstGeom>
          <a:ln w="25400">
            <a:solidFill>
              <a:srgbClr val="FF417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130">
            <a:extLst>
              <a:ext uri="{FF2B5EF4-FFF2-40B4-BE49-F238E27FC236}">
                <a16:creationId xmlns:a16="http://schemas.microsoft.com/office/drawing/2014/main" id="{F33B1F95-FFFB-5D20-4882-62337EF1EECD}"/>
              </a:ext>
            </a:extLst>
          </p:cNvPr>
          <p:cNvCxnSpPr>
            <a:cxnSpLocks/>
          </p:cNvCxnSpPr>
          <p:nvPr/>
        </p:nvCxnSpPr>
        <p:spPr>
          <a:xfrm flipV="1">
            <a:off x="2441026" y="6903200"/>
            <a:ext cx="452076" cy="1516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2F7E66E-34EB-F093-B059-48C3F1993F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05" y="7933795"/>
            <a:ext cx="767858" cy="775774"/>
          </a:xfrm>
          <a:prstGeom prst="rect">
            <a:avLst/>
          </a:prstGeom>
        </p:spPr>
      </p:pic>
      <p:cxnSp>
        <p:nvCxnSpPr>
          <p:cNvPr id="102" name="Прямая со стрелкой 130">
            <a:extLst>
              <a:ext uri="{FF2B5EF4-FFF2-40B4-BE49-F238E27FC236}">
                <a16:creationId xmlns:a16="http://schemas.microsoft.com/office/drawing/2014/main" id="{867B4F05-447F-5A91-76FF-5B4261C88555}"/>
              </a:ext>
            </a:extLst>
          </p:cNvPr>
          <p:cNvCxnSpPr>
            <a:cxnSpLocks/>
          </p:cNvCxnSpPr>
          <p:nvPr/>
        </p:nvCxnSpPr>
        <p:spPr>
          <a:xfrm>
            <a:off x="16075901" y="7332521"/>
            <a:ext cx="3446" cy="536774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8C761C-4455-4428-BAE7-8F9D03F56D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4933" y="1707786"/>
            <a:ext cx="3329414" cy="7945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081FBD-3CB7-4BC5-98E1-E71B870A7B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05769" y="5235235"/>
            <a:ext cx="2524246" cy="3365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78C5B88-DBE4-4FF1-A6A3-CE2A2940CD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89464" y="5207844"/>
            <a:ext cx="2484360" cy="3312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2BFD35-42B5-4153-ADF1-80E2F3DA5A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9392" y="5213592"/>
            <a:ext cx="2441252" cy="32550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61D199E-095F-B61E-4C35-D96F6FA7F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85" y="1740833"/>
            <a:ext cx="1557722" cy="1557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E4B8F4-539B-A3DA-5EAC-9118EE65DA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7687361" y="1923705"/>
            <a:ext cx="966538" cy="434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1C8C29-A4B9-F6EA-E9A0-6F3D0189B9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7687363" y="2412153"/>
            <a:ext cx="966538" cy="434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5977B1-074E-3C0A-EA5B-BF765C12AA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27962" y="2197717"/>
            <a:ext cx="381000" cy="361950"/>
          </a:xfrm>
          <a:prstGeom prst="rect">
            <a:avLst/>
          </a:prstGeom>
        </p:spPr>
      </p:pic>
      <p:sp>
        <p:nvSpPr>
          <p:cNvPr id="19" name="TextBox 229">
            <a:extLst>
              <a:ext uri="{FF2B5EF4-FFF2-40B4-BE49-F238E27FC236}">
                <a16:creationId xmlns:a16="http://schemas.microsoft.com/office/drawing/2014/main" id="{9D7B19B9-CEEA-7BA1-F2F5-2288168CD884}"/>
              </a:ext>
            </a:extLst>
          </p:cNvPr>
          <p:cNvSpPr txBox="1"/>
          <p:nvPr/>
        </p:nvSpPr>
        <p:spPr>
          <a:xfrm>
            <a:off x="9014573" y="2081807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37160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fdp.inmemory</a:t>
            </a:r>
            <a:endParaRPr lang="ru-RU" sz="22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22" name="Прямая со стрелкой 130">
            <a:extLst>
              <a:ext uri="{FF2B5EF4-FFF2-40B4-BE49-F238E27FC236}">
                <a16:creationId xmlns:a16="http://schemas.microsoft.com/office/drawing/2014/main" id="{8750E56F-E3DA-532F-B94C-BE203430623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38655" y="2519695"/>
            <a:ext cx="1802730" cy="1176466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130">
            <a:extLst>
              <a:ext uri="{FF2B5EF4-FFF2-40B4-BE49-F238E27FC236}">
                <a16:creationId xmlns:a16="http://schemas.microsoft.com/office/drawing/2014/main" id="{5105991C-7E4C-1B66-2613-01CC5B0830E3}"/>
              </a:ext>
            </a:extLst>
          </p:cNvPr>
          <p:cNvCxnSpPr>
            <a:cxnSpLocks/>
          </p:cNvCxnSpPr>
          <p:nvPr/>
        </p:nvCxnSpPr>
        <p:spPr>
          <a:xfrm flipH="1" flipV="1">
            <a:off x="8696879" y="2545859"/>
            <a:ext cx="1855642" cy="98662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130">
            <a:extLst>
              <a:ext uri="{FF2B5EF4-FFF2-40B4-BE49-F238E27FC236}">
                <a16:creationId xmlns:a16="http://schemas.microsoft.com/office/drawing/2014/main" id="{48F06CBF-13F9-2FE3-5421-12B92658D0D7}"/>
              </a:ext>
            </a:extLst>
          </p:cNvPr>
          <p:cNvCxnSpPr>
            <a:cxnSpLocks/>
          </p:cNvCxnSpPr>
          <p:nvPr/>
        </p:nvCxnSpPr>
        <p:spPr>
          <a:xfrm flipV="1">
            <a:off x="7605015" y="3216795"/>
            <a:ext cx="11474" cy="92136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logo with yellow cubes&#10;&#10;Description automatically generated">
            <a:extLst>
              <a:ext uri="{FF2B5EF4-FFF2-40B4-BE49-F238E27FC236}">
                <a16:creationId xmlns:a16="http://schemas.microsoft.com/office/drawing/2014/main" id="{B8277DDF-CAFE-4DB5-B746-DF34EF1E185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53209" y="6368503"/>
            <a:ext cx="1064142" cy="1064142"/>
          </a:xfrm>
          <a:prstGeom prst="rect">
            <a:avLst/>
          </a:prstGeom>
        </p:spPr>
      </p:pic>
      <p:pic>
        <p:nvPicPr>
          <p:cNvPr id="27" name="Picture 26" descr="A yellow elephant with blue text&#10;&#10;Description automatically generated">
            <a:extLst>
              <a:ext uri="{FF2B5EF4-FFF2-40B4-BE49-F238E27FC236}">
                <a16:creationId xmlns:a16="http://schemas.microsoft.com/office/drawing/2014/main" id="{2C7641D0-F6A9-6858-8D0C-D76B1CBB59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19715" y="6406465"/>
            <a:ext cx="1007278" cy="1007278"/>
          </a:xfrm>
          <a:prstGeom prst="rect">
            <a:avLst/>
          </a:prstGeom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id="{1E6AD78B-97F6-DCED-0D8E-434551348E92}"/>
              </a:ext>
            </a:extLst>
          </p:cNvPr>
          <p:cNvSpPr/>
          <p:nvPr/>
        </p:nvSpPr>
        <p:spPr>
          <a:xfrm>
            <a:off x="9140364" y="6338994"/>
            <a:ext cx="2631440" cy="11101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130">
            <a:extLst>
              <a:ext uri="{FF2B5EF4-FFF2-40B4-BE49-F238E27FC236}">
                <a16:creationId xmlns:a16="http://schemas.microsoft.com/office/drawing/2014/main" id="{8F62249D-D501-CAEB-7A87-CBAC5F72FD55}"/>
              </a:ext>
            </a:extLst>
          </p:cNvPr>
          <p:cNvCxnSpPr>
            <a:cxnSpLocks/>
          </p:cNvCxnSpPr>
          <p:nvPr/>
        </p:nvCxnSpPr>
        <p:spPr>
          <a:xfrm>
            <a:off x="9567852" y="5614118"/>
            <a:ext cx="0" cy="710640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130">
            <a:extLst>
              <a:ext uri="{FF2B5EF4-FFF2-40B4-BE49-F238E27FC236}">
                <a16:creationId xmlns:a16="http://schemas.microsoft.com/office/drawing/2014/main" id="{4C5F8DB1-C0B4-0347-FD92-DDAD2D70CED2}"/>
              </a:ext>
            </a:extLst>
          </p:cNvPr>
          <p:cNvCxnSpPr>
            <a:cxnSpLocks/>
          </p:cNvCxnSpPr>
          <p:nvPr/>
        </p:nvCxnSpPr>
        <p:spPr>
          <a:xfrm flipH="1">
            <a:off x="11164571" y="5593050"/>
            <a:ext cx="13758" cy="745944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11">
            <a:extLst>
              <a:ext uri="{FF2B5EF4-FFF2-40B4-BE49-F238E27FC236}">
                <a16:creationId xmlns:a16="http://schemas.microsoft.com/office/drawing/2014/main" id="{AADB91F9-C865-33F6-2810-E7EFF4711C17}"/>
              </a:ext>
            </a:extLst>
          </p:cNvPr>
          <p:cNvSpPr/>
          <p:nvPr/>
        </p:nvSpPr>
        <p:spPr>
          <a:xfrm>
            <a:off x="6495659" y="8140214"/>
            <a:ext cx="3051646" cy="11101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Временные ряды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028F8B4D-BF5C-9858-A77E-90CBC5C38F4F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4514422" y="5654094"/>
            <a:ext cx="0" cy="670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5F887DC-3AB7-FF25-CE4E-D572796276A9}"/>
              </a:ext>
            </a:extLst>
          </p:cNvPr>
          <p:cNvGrpSpPr/>
          <p:nvPr/>
        </p:nvGrpSpPr>
        <p:grpSpPr>
          <a:xfrm>
            <a:off x="3193470" y="6324759"/>
            <a:ext cx="2641904" cy="1925618"/>
            <a:chOff x="2091560" y="3896551"/>
            <a:chExt cx="1321124" cy="793309"/>
          </a:xfrm>
        </p:grpSpPr>
        <p:sp>
          <p:nvSpPr>
            <p:cNvPr id="60" name="Скругленный прямоугольник 24">
              <a:extLst>
                <a:ext uri="{FF2B5EF4-FFF2-40B4-BE49-F238E27FC236}">
                  <a16:creationId xmlns:a16="http://schemas.microsoft.com/office/drawing/2014/main" id="{A45E1236-17BD-402C-16F8-420CA3B1FE5A}"/>
                </a:ext>
              </a:extLst>
            </p:cNvPr>
            <p:cNvSpPr/>
            <p:nvPr/>
          </p:nvSpPr>
          <p:spPr>
            <a:xfrm>
              <a:off x="2091560" y="3896551"/>
              <a:ext cx="1321124" cy="793309"/>
            </a:xfrm>
            <a:prstGeom prst="roundRect">
              <a:avLst>
                <a:gd name="adj" fmla="val 8841"/>
              </a:avLst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719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618">
                <a:defRPr/>
              </a:pPr>
              <a:endParaRPr lang="en-US" dirty="0">
                <a:solidFill>
                  <a:srgbClr val="353535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66" name="Picture 8" descr="JBoss.org UI Design">
              <a:extLst>
                <a:ext uri="{FF2B5EF4-FFF2-40B4-BE49-F238E27FC236}">
                  <a16:creationId xmlns:a16="http://schemas.microsoft.com/office/drawing/2014/main" id="{A3ADF274-A4DA-C19C-555D-2BB5BD5C3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181" y="3972600"/>
              <a:ext cx="837888" cy="1829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67673A20-42D1-B913-369D-709346AAC23A}"/>
                </a:ext>
              </a:extLst>
            </p:cNvPr>
            <p:cNvCxnSpPr>
              <a:cxnSpLocks/>
            </p:cNvCxnSpPr>
            <p:nvPr/>
          </p:nvCxnSpPr>
          <p:spPr>
            <a:xfrm>
              <a:off x="2177656" y="4204262"/>
              <a:ext cx="11317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2">
            <a:extLst>
              <a:ext uri="{FF2B5EF4-FFF2-40B4-BE49-F238E27FC236}">
                <a16:creationId xmlns:a16="http://schemas.microsoft.com/office/drawing/2014/main" id="{F0A0869D-A3AA-99EA-9EFB-2404CF30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40" y="7050752"/>
            <a:ext cx="1221704" cy="61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>
            <a:extLst>
              <a:ext uri="{FF2B5EF4-FFF2-40B4-BE49-F238E27FC236}">
                <a16:creationId xmlns:a16="http://schemas.microsoft.com/office/drawing/2014/main" id="{BF5968B2-9EE9-1A06-A46A-34DF4D28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11" y="7131076"/>
            <a:ext cx="875694" cy="3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Соединитель: уступ 95">
            <a:extLst>
              <a:ext uri="{FF2B5EF4-FFF2-40B4-BE49-F238E27FC236}">
                <a16:creationId xmlns:a16="http://schemas.microsoft.com/office/drawing/2014/main" id="{1A26553E-5330-DA2E-0995-3D4826BD7FD1}"/>
              </a:ext>
            </a:extLst>
          </p:cNvPr>
          <p:cNvCxnSpPr>
            <a:stCxn id="60" idx="2"/>
            <a:endCxn id="35" idx="1"/>
          </p:cNvCxnSpPr>
          <p:nvPr/>
        </p:nvCxnSpPr>
        <p:spPr>
          <a:xfrm rot="16200000" flipH="1">
            <a:off x="5282575" y="7482224"/>
            <a:ext cx="444934" cy="1981236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492E9259-3EE3-76B0-DD70-BE6DC66E856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55116" y="8205195"/>
            <a:ext cx="1488844" cy="427966"/>
          </a:xfrm>
          <a:prstGeom prst="rect">
            <a:avLst/>
          </a:prstGeom>
        </p:spPr>
      </p:pic>
      <p:pic>
        <p:nvPicPr>
          <p:cNvPr id="103" name="Picture 6" descr="Apache Airflow — Википедия">
            <a:extLst>
              <a:ext uri="{FF2B5EF4-FFF2-40B4-BE49-F238E27FC236}">
                <a16:creationId xmlns:a16="http://schemas.microsoft.com/office/drawing/2014/main" id="{9DE14B05-C710-75E5-4709-1404D5FA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26" y="7695865"/>
            <a:ext cx="1277000" cy="4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Прямая со стрелкой 130">
            <a:extLst>
              <a:ext uri="{FF2B5EF4-FFF2-40B4-BE49-F238E27FC236}">
                <a16:creationId xmlns:a16="http://schemas.microsoft.com/office/drawing/2014/main" id="{9A2E56B2-6A1B-48F6-83B0-F96A9705E33B}"/>
              </a:ext>
            </a:extLst>
          </p:cNvPr>
          <p:cNvCxnSpPr>
            <a:cxnSpLocks/>
          </p:cNvCxnSpPr>
          <p:nvPr/>
        </p:nvCxnSpPr>
        <p:spPr>
          <a:xfrm>
            <a:off x="8014824" y="5707293"/>
            <a:ext cx="0" cy="243292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84CCA01A-3BB8-0AF5-C299-8172BEBBAF61}"/>
              </a:ext>
            </a:extLst>
          </p:cNvPr>
          <p:cNvGrpSpPr/>
          <p:nvPr/>
        </p:nvGrpSpPr>
        <p:grpSpPr>
          <a:xfrm>
            <a:off x="11270930" y="7939392"/>
            <a:ext cx="1472000" cy="1355660"/>
            <a:chOff x="5798381" y="4058353"/>
            <a:chExt cx="736000" cy="677830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78E2D302-B34C-BB94-3A61-E40C08C94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047354" y="4058353"/>
              <a:ext cx="233416" cy="43733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D6066FF-3081-5A0E-5903-357CD48C59AF}"/>
                </a:ext>
              </a:extLst>
            </p:cNvPr>
            <p:cNvSpPr txBox="1"/>
            <p:nvPr/>
          </p:nvSpPr>
          <p:spPr>
            <a:xfrm>
              <a:off x="5798381" y="4505350"/>
              <a:ext cx="736000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Impala</a:t>
              </a:r>
              <a:endParaRPr lang="ru-RU" sz="2400" dirty="0"/>
            </a:p>
          </p:txBody>
        </p:sp>
      </p:grp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A2E6138-BB62-188C-45DD-3E58E13AB39E}"/>
              </a:ext>
            </a:extLst>
          </p:cNvPr>
          <p:cNvSpPr/>
          <p:nvPr/>
        </p:nvSpPr>
        <p:spPr>
          <a:xfrm>
            <a:off x="11036269" y="7710878"/>
            <a:ext cx="1880650" cy="18983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cxnSp>
        <p:nvCxnSpPr>
          <p:cNvPr id="114" name="Соединитель: уступ 113">
            <a:extLst>
              <a:ext uri="{FF2B5EF4-FFF2-40B4-BE49-F238E27FC236}">
                <a16:creationId xmlns:a16="http://schemas.microsoft.com/office/drawing/2014/main" id="{88C59737-2E74-CF06-A7E1-EF58CA1844D2}"/>
              </a:ext>
            </a:extLst>
          </p:cNvPr>
          <p:cNvCxnSpPr>
            <a:cxnSpLocks/>
            <a:endCxn id="29" idx="3"/>
          </p:cNvCxnSpPr>
          <p:nvPr/>
        </p:nvCxnSpPr>
        <p:spPr>
          <a:xfrm rot="16200000" flipV="1">
            <a:off x="11595368" y="7070526"/>
            <a:ext cx="816784" cy="463912"/>
          </a:xfrm>
          <a:prstGeom prst="bentConnector2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A16F5C37-154B-E68F-4F37-4E452848BB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868436" y="6500058"/>
            <a:ext cx="1368000" cy="2160000"/>
          </a:xfrm>
          <a:prstGeom prst="bentConnector3">
            <a:avLst>
              <a:gd name="adj1" fmla="val 35276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11">
            <a:extLst>
              <a:ext uri="{FF2B5EF4-FFF2-40B4-BE49-F238E27FC236}">
                <a16:creationId xmlns:a16="http://schemas.microsoft.com/office/drawing/2014/main" id="{A6CCD33F-8F2D-F0DD-813E-F3B6C8523111}"/>
              </a:ext>
            </a:extLst>
          </p:cNvPr>
          <p:cNvGrpSpPr/>
          <p:nvPr/>
        </p:nvGrpSpPr>
        <p:grpSpPr>
          <a:xfrm>
            <a:off x="1052150" y="8560020"/>
            <a:ext cx="1400232" cy="620696"/>
            <a:chOff x="7902151" y="5399843"/>
            <a:chExt cx="1052198" cy="467211"/>
          </a:xfrm>
        </p:grpSpPr>
        <p:sp>
          <p:nvSpPr>
            <p:cNvPr id="43" name="Прямоугольник 2">
              <a:extLst>
                <a:ext uri="{FF2B5EF4-FFF2-40B4-BE49-F238E27FC236}">
                  <a16:creationId xmlns:a16="http://schemas.microsoft.com/office/drawing/2014/main" id="{4B9C0660-3DE9-6188-37BF-41554DF33063}"/>
                </a:ext>
              </a:extLst>
            </p:cNvPr>
            <p:cNvSpPr/>
            <p:nvPr/>
          </p:nvSpPr>
          <p:spPr>
            <a:xfrm>
              <a:off x="7902151" y="5399843"/>
              <a:ext cx="1052198" cy="412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3600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448ACAC-D83C-5708-78A5-C9F9CB7F5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952" y="5407764"/>
              <a:ext cx="1000596" cy="45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55" y="162587"/>
            <a:ext cx="16120194" cy="791418"/>
          </a:xfrm>
        </p:spPr>
        <p:txBody>
          <a:bodyPr>
            <a:normAutofit fontScale="90000"/>
          </a:bodyPr>
          <a:lstStyle/>
          <a:p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Форсайт</a:t>
            </a:r>
            <a:r>
              <a:rPr lang="en-US" sz="5600" b="1" dirty="0">
                <a:solidFill>
                  <a:srgbClr val="1241D8"/>
                </a:solidFill>
                <a:latin typeface="Raleway"/>
                <a:cs typeface="Arial"/>
              </a:rPr>
              <a:t>.</a:t>
            </a:r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Платформа Данных</a:t>
            </a:r>
            <a:r>
              <a:rPr lang="en-US" sz="5600" b="1" dirty="0">
                <a:solidFill>
                  <a:srgbClr val="1241D8"/>
                </a:solidFill>
                <a:latin typeface="Raleway"/>
                <a:cs typeface="Arial"/>
              </a:rPr>
              <a:t>: </a:t>
            </a:r>
            <a:r>
              <a:rPr lang="ru-RU" sz="5600" b="1" dirty="0">
                <a:solidFill>
                  <a:srgbClr val="1241D8"/>
                </a:solidFill>
                <a:latin typeface="Raleway"/>
                <a:cs typeface="Arial"/>
              </a:rPr>
              <a:t>распределение по слоям ХД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998176" y="6216669"/>
            <a:ext cx="2678105" cy="2068213"/>
            <a:chOff x="2113662" y="858258"/>
            <a:chExt cx="1069776" cy="761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17" y="858258"/>
              <a:ext cx="535147" cy="535147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2113662" y="1382049"/>
              <a:ext cx="1069776" cy="23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Буферные данные </a:t>
              </a:r>
              <a:endPara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 defTabSz="1371600">
                <a:buClrTx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(Raw)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362659" y="6218423"/>
            <a:ext cx="2406172" cy="1810896"/>
            <a:chOff x="2057333" y="1614348"/>
            <a:chExt cx="988191" cy="68239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095" y="1614348"/>
              <a:ext cx="535147" cy="535147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>
              <a:off x="2057333" y="2157570"/>
              <a:ext cx="988191" cy="139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buClrTx/>
                <a:defRPr/>
              </a:pPr>
              <a:r>
                <a:rPr lang="ru-RU" sz="1800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Оперативные</a:t>
              </a:r>
              <a:r>
                <a:rPr lang="en-US" sz="1800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(ODM)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256334" y="6188375"/>
            <a:ext cx="1694121" cy="1828824"/>
            <a:chOff x="2097960" y="3129608"/>
            <a:chExt cx="717208" cy="68952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21" y="3129608"/>
              <a:ext cx="535147" cy="535147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2097960" y="3679886"/>
              <a:ext cx="702521" cy="13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buClrTx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ырые</a:t>
              </a: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(ODS)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5" name="Прямая со стрелкой 130">
            <a:extLst>
              <a:ext uri="{FF2B5EF4-FFF2-40B4-BE49-F238E27FC236}">
                <a16:creationId xmlns:a16="http://schemas.microsoft.com/office/drawing/2014/main" id="{02BA5ED4-D47E-73F1-5DD9-E7740778D78A}"/>
              </a:ext>
            </a:extLst>
          </p:cNvPr>
          <p:cNvCxnSpPr>
            <a:cxnSpLocks/>
          </p:cNvCxnSpPr>
          <p:nvPr/>
        </p:nvCxnSpPr>
        <p:spPr>
          <a:xfrm>
            <a:off x="2740568" y="6895436"/>
            <a:ext cx="1259104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30">
            <a:extLst>
              <a:ext uri="{FF2B5EF4-FFF2-40B4-BE49-F238E27FC236}">
                <a16:creationId xmlns:a16="http://schemas.microsoft.com/office/drawing/2014/main" id="{80E5C235-17E5-9207-7659-A605B983C865}"/>
              </a:ext>
            </a:extLst>
          </p:cNvPr>
          <p:cNvCxnSpPr>
            <a:cxnSpLocks/>
          </p:cNvCxnSpPr>
          <p:nvPr/>
        </p:nvCxnSpPr>
        <p:spPr>
          <a:xfrm flipV="1">
            <a:off x="2208945" y="5712429"/>
            <a:ext cx="5188450" cy="10274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7AEC5A-3C16-C840-9496-B147D8FCBE02}"/>
              </a:ext>
            </a:extLst>
          </p:cNvPr>
          <p:cNvGrpSpPr/>
          <p:nvPr/>
        </p:nvGrpSpPr>
        <p:grpSpPr>
          <a:xfrm>
            <a:off x="8804432" y="6185871"/>
            <a:ext cx="2077172" cy="1805960"/>
            <a:chOff x="2170502" y="3141737"/>
            <a:chExt cx="838094" cy="7106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0ABBC0-6C9B-C8B0-2D9B-8941885D5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21" y="3141737"/>
              <a:ext cx="535147" cy="5351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48382B-0B20-429D-628F-977B5D73D5D2}"/>
                </a:ext>
              </a:extLst>
            </p:cNvPr>
            <p:cNvSpPr txBox="1"/>
            <p:nvPr/>
          </p:nvSpPr>
          <p:spPr>
            <a:xfrm>
              <a:off x="2170502" y="3707018"/>
              <a:ext cx="838094" cy="145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Детальные (</a:t>
              </a: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DDS)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0" name="Прямая со стрелкой 130">
            <a:extLst>
              <a:ext uri="{FF2B5EF4-FFF2-40B4-BE49-F238E27FC236}">
                <a16:creationId xmlns:a16="http://schemas.microsoft.com/office/drawing/2014/main" id="{D02D6BD3-5BE3-1211-591A-DC201E6BDB92}"/>
              </a:ext>
            </a:extLst>
          </p:cNvPr>
          <p:cNvCxnSpPr>
            <a:cxnSpLocks/>
          </p:cNvCxnSpPr>
          <p:nvPr/>
        </p:nvCxnSpPr>
        <p:spPr>
          <a:xfrm>
            <a:off x="7970882" y="6836788"/>
            <a:ext cx="1259104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09E6D8A-30D5-0B58-B03D-15AC98986D48}"/>
              </a:ext>
            </a:extLst>
          </p:cNvPr>
          <p:cNvGrpSpPr/>
          <p:nvPr/>
        </p:nvGrpSpPr>
        <p:grpSpPr>
          <a:xfrm>
            <a:off x="3748194" y="8309240"/>
            <a:ext cx="1820400" cy="1059520"/>
            <a:chOff x="1910181" y="858258"/>
            <a:chExt cx="1521094" cy="804081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AB6C603-3452-0FED-6FEC-E2A68C363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17" y="858258"/>
              <a:ext cx="535147" cy="5351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D18463-06C8-2BB6-787A-9D99CE60D804}"/>
                </a:ext>
              </a:extLst>
            </p:cNvPr>
            <p:cNvSpPr txBox="1"/>
            <p:nvPr/>
          </p:nvSpPr>
          <p:spPr>
            <a:xfrm>
              <a:off x="1910181" y="1382049"/>
              <a:ext cx="1521094" cy="2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Репозитарий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7A0EAB-42D9-B503-4EC6-30AF7B3329E1}"/>
              </a:ext>
            </a:extLst>
          </p:cNvPr>
          <p:cNvGrpSpPr/>
          <p:nvPr/>
        </p:nvGrpSpPr>
        <p:grpSpPr>
          <a:xfrm>
            <a:off x="13067484" y="6165323"/>
            <a:ext cx="1701106" cy="1826508"/>
            <a:chOff x="2170502" y="3141737"/>
            <a:chExt cx="686358" cy="7186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1BE5A8-5553-21E7-B493-6809CB9EC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21" y="3141737"/>
              <a:ext cx="535147" cy="5351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321C37-234F-5C82-AD36-8D8A512571EE}"/>
                </a:ext>
              </a:extLst>
            </p:cNvPr>
            <p:cNvSpPr txBox="1"/>
            <p:nvPr/>
          </p:nvSpPr>
          <p:spPr>
            <a:xfrm>
              <a:off x="2170502" y="3715103"/>
              <a:ext cx="686358" cy="145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Витрины</a:t>
              </a: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(DM)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2" name="Прямая со стрелкой 130">
            <a:extLst>
              <a:ext uri="{FF2B5EF4-FFF2-40B4-BE49-F238E27FC236}">
                <a16:creationId xmlns:a16="http://schemas.microsoft.com/office/drawing/2014/main" id="{8662AC88-C268-2859-4013-0A71E62244C8}"/>
              </a:ext>
            </a:extLst>
          </p:cNvPr>
          <p:cNvCxnSpPr>
            <a:cxnSpLocks/>
          </p:cNvCxnSpPr>
          <p:nvPr/>
        </p:nvCxnSpPr>
        <p:spPr>
          <a:xfrm>
            <a:off x="10346077" y="6811758"/>
            <a:ext cx="3041142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82">
            <a:extLst>
              <a:ext uri="{FF2B5EF4-FFF2-40B4-BE49-F238E27FC236}">
                <a16:creationId xmlns:a16="http://schemas.microsoft.com/office/drawing/2014/main" id="{E8912B45-9448-39A1-9F90-3DD73137B4AE}"/>
              </a:ext>
            </a:extLst>
          </p:cNvPr>
          <p:cNvSpPr/>
          <p:nvPr/>
        </p:nvSpPr>
        <p:spPr>
          <a:xfrm>
            <a:off x="851711" y="5995436"/>
            <a:ext cx="4934506" cy="35903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182">
            <a:extLst>
              <a:ext uri="{FF2B5EF4-FFF2-40B4-BE49-F238E27FC236}">
                <a16:creationId xmlns:a16="http://schemas.microsoft.com/office/drawing/2014/main" id="{2928A19B-F44A-8617-BD19-512CA79E3432}"/>
              </a:ext>
            </a:extLst>
          </p:cNvPr>
          <p:cNvSpPr/>
          <p:nvPr/>
        </p:nvSpPr>
        <p:spPr>
          <a:xfrm>
            <a:off x="6209793" y="5995436"/>
            <a:ext cx="4934506" cy="35903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4645EE-01FE-2051-34B6-F011B32F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19" y="8756069"/>
            <a:ext cx="1422670" cy="3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82">
            <a:extLst>
              <a:ext uri="{FF2B5EF4-FFF2-40B4-BE49-F238E27FC236}">
                <a16:creationId xmlns:a16="http://schemas.microsoft.com/office/drawing/2014/main" id="{0B94C215-9F4C-2174-FF9A-4FDFB6DBB7AF}"/>
              </a:ext>
            </a:extLst>
          </p:cNvPr>
          <p:cNvSpPr/>
          <p:nvPr/>
        </p:nvSpPr>
        <p:spPr>
          <a:xfrm>
            <a:off x="11543123" y="5995436"/>
            <a:ext cx="4934506" cy="359034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8555E77-5CDA-60E0-4D5D-AA65119A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151" y="8640080"/>
            <a:ext cx="1584994" cy="5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182">
            <a:extLst>
              <a:ext uri="{FF2B5EF4-FFF2-40B4-BE49-F238E27FC236}">
                <a16:creationId xmlns:a16="http://schemas.microsoft.com/office/drawing/2014/main" id="{6C5287ED-B660-AAC6-F4EB-D385E2D34783}"/>
              </a:ext>
            </a:extLst>
          </p:cNvPr>
          <p:cNvSpPr/>
          <p:nvPr/>
        </p:nvSpPr>
        <p:spPr>
          <a:xfrm>
            <a:off x="592177" y="4838756"/>
            <a:ext cx="16294958" cy="5034700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1" name="Прямая со стрелкой 130">
            <a:extLst>
              <a:ext uri="{FF2B5EF4-FFF2-40B4-BE49-F238E27FC236}">
                <a16:creationId xmlns:a16="http://schemas.microsoft.com/office/drawing/2014/main" id="{2E90A061-957C-0405-1F97-7E7868EEDBF7}"/>
              </a:ext>
            </a:extLst>
          </p:cNvPr>
          <p:cNvCxnSpPr>
            <a:cxnSpLocks/>
          </p:cNvCxnSpPr>
          <p:nvPr/>
        </p:nvCxnSpPr>
        <p:spPr>
          <a:xfrm>
            <a:off x="2239766" y="5722707"/>
            <a:ext cx="0" cy="61645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130">
            <a:extLst>
              <a:ext uri="{FF2B5EF4-FFF2-40B4-BE49-F238E27FC236}">
                <a16:creationId xmlns:a16="http://schemas.microsoft.com/office/drawing/2014/main" id="{869F3014-4A55-26EE-BD05-BD7039293C70}"/>
              </a:ext>
            </a:extLst>
          </p:cNvPr>
          <p:cNvCxnSpPr>
            <a:cxnSpLocks/>
          </p:cNvCxnSpPr>
          <p:nvPr/>
        </p:nvCxnSpPr>
        <p:spPr>
          <a:xfrm flipH="1">
            <a:off x="7387117" y="5681608"/>
            <a:ext cx="10278" cy="606176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5">
            <a:extLst>
              <a:ext uri="{FF2B5EF4-FFF2-40B4-BE49-F238E27FC236}">
                <a16:creationId xmlns:a16="http://schemas.microsoft.com/office/drawing/2014/main" id="{6873F907-BA10-BA3C-F251-85D21B926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34" y="4972579"/>
            <a:ext cx="2545792" cy="607518"/>
          </a:xfrm>
          <a:prstGeom prst="rect">
            <a:avLst/>
          </a:prstGeom>
        </p:spPr>
      </p:pic>
      <p:pic>
        <p:nvPicPr>
          <p:cNvPr id="6" name="Рисунок 22">
            <a:extLst>
              <a:ext uri="{FF2B5EF4-FFF2-40B4-BE49-F238E27FC236}">
                <a16:creationId xmlns:a16="http://schemas.microsoft.com/office/drawing/2014/main" id="{514E9248-EBD2-0C97-ABE6-866948EEF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189" y="9237258"/>
            <a:ext cx="1972238" cy="262964"/>
          </a:xfrm>
          <a:prstGeom prst="rect">
            <a:avLst/>
          </a:prstGeom>
        </p:spPr>
      </p:pic>
      <p:pic>
        <p:nvPicPr>
          <p:cNvPr id="8" name="Рисунок 19">
            <a:extLst>
              <a:ext uri="{FF2B5EF4-FFF2-40B4-BE49-F238E27FC236}">
                <a16:creationId xmlns:a16="http://schemas.microsoft.com/office/drawing/2014/main" id="{089B08D6-0A57-16F3-8C35-0DC50ED5D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6865" y="9209802"/>
            <a:ext cx="1905478" cy="254064"/>
          </a:xfrm>
          <a:prstGeom prst="rect">
            <a:avLst/>
          </a:prstGeom>
        </p:spPr>
      </p:pic>
      <p:pic>
        <p:nvPicPr>
          <p:cNvPr id="9" name="Рисунок 17">
            <a:extLst>
              <a:ext uri="{FF2B5EF4-FFF2-40B4-BE49-F238E27FC236}">
                <a16:creationId xmlns:a16="http://schemas.microsoft.com/office/drawing/2014/main" id="{B5AB5992-17F5-CC05-62B2-8029D9CC6E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46539" y="9176222"/>
            <a:ext cx="2103026" cy="2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54" y="162587"/>
            <a:ext cx="17363368" cy="7914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241D8"/>
                </a:solidFill>
                <a:latin typeface="Raleway Medium" pitchFamily="2" charset="-52"/>
                <a:ea typeface="Raleway Medium"/>
                <a:cs typeface="Raleway Medium"/>
              </a:rPr>
              <a:t>Форсайт</a:t>
            </a:r>
            <a:r>
              <a:rPr lang="en-US" dirty="0">
                <a:solidFill>
                  <a:srgbClr val="1241D8"/>
                </a:solidFill>
                <a:latin typeface="Raleway Medium" pitchFamily="2" charset="-52"/>
                <a:ea typeface="Raleway Medium"/>
                <a:cs typeface="Raleway Medium"/>
              </a:rPr>
              <a:t>.</a:t>
            </a:r>
            <a:r>
              <a:rPr lang="ru-RU" dirty="0">
                <a:solidFill>
                  <a:srgbClr val="1241D8"/>
                </a:solidFill>
                <a:latin typeface="Raleway Medium" pitchFamily="2" charset="-52"/>
                <a:ea typeface="Raleway Medium"/>
                <a:cs typeface="Raleway Medium"/>
              </a:rPr>
              <a:t>Платформа Данных </a:t>
            </a:r>
            <a:r>
              <a:rPr lang="en-US" dirty="0">
                <a:solidFill>
                  <a:srgbClr val="1241D8"/>
                </a:solidFill>
                <a:latin typeface="Raleway Medium" pitchFamily="2" charset="-52"/>
                <a:ea typeface="Raleway Medium"/>
                <a:cs typeface="Raleway Medium"/>
              </a:rPr>
              <a:t>- </a:t>
            </a:r>
            <a:r>
              <a:rPr lang="ru-RU" dirty="0">
                <a:solidFill>
                  <a:srgbClr val="1241D8"/>
                </a:solidFill>
                <a:latin typeface="Raleway Medium" pitchFamily="2" charset="-52"/>
                <a:ea typeface="Raleway Medium"/>
                <a:cs typeface="Raleway Medium"/>
              </a:rPr>
              <a:t>многоуровневая </a:t>
            </a:r>
            <a:r>
              <a:rPr lang="en-US" dirty="0">
                <a:solidFill>
                  <a:srgbClr val="1241D8"/>
                </a:solidFill>
                <a:latin typeface="Raleway Medium" pitchFamily="2" charset="-52"/>
                <a:ea typeface="Raleway Medium"/>
                <a:cs typeface="Raleway Medium"/>
              </a:rPr>
              <a:t>“</a:t>
            </a:r>
            <a:r>
              <a:rPr lang="ru-RU" dirty="0">
                <a:solidFill>
                  <a:srgbClr val="1241D8"/>
                </a:solidFill>
                <a:latin typeface="Raleway Medium" pitchFamily="2" charset="-52"/>
                <a:ea typeface="Raleway Medium"/>
                <a:cs typeface="Raleway Medium"/>
              </a:rPr>
              <a:t>база данных</a:t>
            </a:r>
            <a:r>
              <a:rPr lang="en-US" dirty="0">
                <a:solidFill>
                  <a:srgbClr val="1241D8"/>
                </a:solidFill>
                <a:latin typeface="Raleway Medium" pitchFamily="2" charset="-52"/>
                <a:ea typeface="Raleway Medium"/>
                <a:cs typeface="Raleway Medium"/>
              </a:rPr>
              <a:t>”</a:t>
            </a:r>
            <a:endParaRPr lang="ru-RU" sz="3600" dirty="0">
              <a:solidFill>
                <a:srgbClr val="1241D8"/>
              </a:solidFill>
              <a:latin typeface="Raleway Medium" pitchFamily="2" charset="-52"/>
              <a:ea typeface="Raleway Medium"/>
              <a:cs typeface="Raleway Medium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9474" y="2579947"/>
            <a:ext cx="2067682" cy="1857361"/>
            <a:chOff x="1243301" y="2555577"/>
            <a:chExt cx="1033841" cy="9286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43301" y="3161092"/>
              <a:ext cx="10338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4206" y="4762055"/>
            <a:ext cx="2067682" cy="1857361"/>
            <a:chOff x="1243301" y="2555577"/>
            <a:chExt cx="1033841" cy="92868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243301" y="3161092"/>
              <a:ext cx="10338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6608" y="7598017"/>
            <a:ext cx="2098138" cy="1857361"/>
            <a:chOff x="1235687" y="2555577"/>
            <a:chExt cx="1049069" cy="92868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235687" y="3161092"/>
              <a:ext cx="1049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</a:t>
              </a: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984529" y="65478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en-US" sz="4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lang="ru-RU" sz="4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A1B4B1-C078-7D99-753B-8D3869DFE5B4}"/>
              </a:ext>
            </a:extLst>
          </p:cNvPr>
          <p:cNvGrpSpPr/>
          <p:nvPr/>
        </p:nvGrpSpPr>
        <p:grpSpPr>
          <a:xfrm>
            <a:off x="275711" y="1474736"/>
            <a:ext cx="2166970" cy="8323192"/>
            <a:chOff x="1961765" y="714792"/>
            <a:chExt cx="2564514" cy="41924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F4242-F895-CB02-5DC9-0CB34A287817}"/>
                </a:ext>
              </a:extLst>
            </p:cNvPr>
            <p:cNvSpPr/>
            <p:nvPr/>
          </p:nvSpPr>
          <p:spPr>
            <a:xfrm>
              <a:off x="1961765" y="714792"/>
              <a:ext cx="2564514" cy="46478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r>
                <a:rPr lang="ru-RU" sz="22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Источники данных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6D381-9587-D329-07DA-768A7536C2FD}"/>
                </a:ext>
              </a:extLst>
            </p:cNvPr>
            <p:cNvSpPr/>
            <p:nvPr/>
          </p:nvSpPr>
          <p:spPr>
            <a:xfrm>
              <a:off x="1961765" y="998220"/>
              <a:ext cx="2564513" cy="3909060"/>
            </a:xfrm>
            <a:prstGeom prst="rect">
              <a:avLst/>
            </a:prstGeom>
            <a:no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ru-RU" sz="36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82">
            <a:extLst>
              <a:ext uri="{FF2B5EF4-FFF2-40B4-BE49-F238E27FC236}">
                <a16:creationId xmlns:a16="http://schemas.microsoft.com/office/drawing/2014/main" id="{61A4E765-0D2A-86FD-0062-83C3288B4822}"/>
              </a:ext>
            </a:extLst>
          </p:cNvPr>
          <p:cNvSpPr/>
          <p:nvPr/>
        </p:nvSpPr>
        <p:spPr>
          <a:xfrm>
            <a:off x="2898806" y="1607035"/>
            <a:ext cx="10169956" cy="2633842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Google Shape;520;p44">
            <a:extLst>
              <a:ext uri="{FF2B5EF4-FFF2-40B4-BE49-F238E27FC236}">
                <a16:creationId xmlns:a16="http://schemas.microsoft.com/office/drawing/2014/main" id="{75F23D5E-B74E-C355-CDDB-83656F1704A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64444" y="1706079"/>
            <a:ext cx="3064384" cy="7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182">
            <a:extLst>
              <a:ext uri="{FF2B5EF4-FFF2-40B4-BE49-F238E27FC236}">
                <a16:creationId xmlns:a16="http://schemas.microsoft.com/office/drawing/2014/main" id="{63B266DA-A8A6-9DD1-7B3E-02FD524AE4D5}"/>
              </a:ext>
            </a:extLst>
          </p:cNvPr>
          <p:cNvSpPr/>
          <p:nvPr/>
        </p:nvSpPr>
        <p:spPr>
          <a:xfrm>
            <a:off x="14200316" y="1482657"/>
            <a:ext cx="3728836" cy="5753674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3" name="Группа 27">
            <a:extLst>
              <a:ext uri="{FF2B5EF4-FFF2-40B4-BE49-F238E27FC236}">
                <a16:creationId xmlns:a16="http://schemas.microsoft.com/office/drawing/2014/main" id="{FAF9A1D9-210B-BC19-8A34-315B6C7E2497}"/>
              </a:ext>
            </a:extLst>
          </p:cNvPr>
          <p:cNvGrpSpPr>
            <a:grpSpLocks noChangeAspect="1"/>
          </p:cNvGrpSpPr>
          <p:nvPr/>
        </p:nvGrpSpPr>
        <p:grpSpPr>
          <a:xfrm>
            <a:off x="16829560" y="2644000"/>
            <a:ext cx="845899" cy="1150403"/>
            <a:chOff x="11402403" y="2918171"/>
            <a:chExt cx="442550" cy="601854"/>
          </a:xfrm>
        </p:grpSpPr>
        <p:pic>
          <p:nvPicPr>
            <p:cNvPr id="44" name="Рисунок 324">
              <a:extLst>
                <a:ext uri="{FF2B5EF4-FFF2-40B4-BE49-F238E27FC236}">
                  <a16:creationId xmlns:a16="http://schemas.microsoft.com/office/drawing/2014/main" id="{B74AD700-D6D1-1894-5700-59AEEE44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02403" y="2918171"/>
              <a:ext cx="434401" cy="38867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0C9B1A-031D-F618-3AFA-481EE7231E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420430" y="3326802"/>
              <a:ext cx="424523" cy="193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Кубы</a:t>
              </a:r>
            </a:p>
          </p:txBody>
        </p:sp>
      </p:grpSp>
      <p:grpSp>
        <p:nvGrpSpPr>
          <p:cNvPr id="46" name="Группа 23">
            <a:extLst>
              <a:ext uri="{FF2B5EF4-FFF2-40B4-BE49-F238E27FC236}">
                <a16:creationId xmlns:a16="http://schemas.microsoft.com/office/drawing/2014/main" id="{BA2F947D-0D3B-CF82-823A-3625B041C1B3}"/>
              </a:ext>
            </a:extLst>
          </p:cNvPr>
          <p:cNvGrpSpPr/>
          <p:nvPr/>
        </p:nvGrpSpPr>
        <p:grpSpPr>
          <a:xfrm>
            <a:off x="14538359" y="4448463"/>
            <a:ext cx="1271502" cy="1040682"/>
            <a:chOff x="10416018" y="1978867"/>
            <a:chExt cx="635751" cy="5203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4468E-860C-8BE9-8900-5035F308C27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416018" y="2314542"/>
              <a:ext cx="6357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Таблицы</a:t>
              </a:r>
            </a:p>
          </p:txBody>
        </p:sp>
        <p:pic>
          <p:nvPicPr>
            <p:cNvPr id="48" name="Рисунок 326">
              <a:extLst>
                <a:ext uri="{FF2B5EF4-FFF2-40B4-BE49-F238E27FC236}">
                  <a16:creationId xmlns:a16="http://schemas.microsoft.com/office/drawing/2014/main" id="{0ABEFB3C-D06E-8FA2-6112-95D98F3E0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24413" y="1978867"/>
              <a:ext cx="398200" cy="334850"/>
            </a:xfrm>
            <a:prstGeom prst="rect">
              <a:avLst/>
            </a:prstGeom>
          </p:spPr>
        </p:pic>
      </p:grpSp>
      <p:grpSp>
        <p:nvGrpSpPr>
          <p:cNvPr id="49" name="Группа 6">
            <a:extLst>
              <a:ext uri="{FF2B5EF4-FFF2-40B4-BE49-F238E27FC236}">
                <a16:creationId xmlns:a16="http://schemas.microsoft.com/office/drawing/2014/main" id="{9E15B038-763F-7058-3F7F-215BD0E385FF}"/>
              </a:ext>
            </a:extLst>
          </p:cNvPr>
          <p:cNvGrpSpPr/>
          <p:nvPr/>
        </p:nvGrpSpPr>
        <p:grpSpPr>
          <a:xfrm>
            <a:off x="16730916" y="4438841"/>
            <a:ext cx="1107996" cy="1061878"/>
            <a:chOff x="8178409" y="975707"/>
            <a:chExt cx="553998" cy="530939"/>
          </a:xfrm>
        </p:grpSpPr>
        <p:pic>
          <p:nvPicPr>
            <p:cNvPr id="53" name="Рисунок 328">
              <a:extLst>
                <a:ext uri="{FF2B5EF4-FFF2-40B4-BE49-F238E27FC236}">
                  <a16:creationId xmlns:a16="http://schemas.microsoft.com/office/drawing/2014/main" id="{75D953BF-321C-01AB-0E36-4600C7944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00734" y="975707"/>
              <a:ext cx="294259" cy="353112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F6A331-4DAB-9517-59BF-2A4506CDDD6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78409" y="1321980"/>
              <a:ext cx="5539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Отчеты</a:t>
              </a:r>
            </a:p>
          </p:txBody>
        </p:sp>
      </p:grpSp>
      <p:grpSp>
        <p:nvGrpSpPr>
          <p:cNvPr id="56" name="Группа 26">
            <a:extLst>
              <a:ext uri="{FF2B5EF4-FFF2-40B4-BE49-F238E27FC236}">
                <a16:creationId xmlns:a16="http://schemas.microsoft.com/office/drawing/2014/main" id="{55006A05-AAB8-35F6-9455-3316EAFC73DC}"/>
              </a:ext>
            </a:extLst>
          </p:cNvPr>
          <p:cNvGrpSpPr>
            <a:grpSpLocks noChangeAspect="1"/>
          </p:cNvGrpSpPr>
          <p:nvPr/>
        </p:nvGrpSpPr>
        <p:grpSpPr>
          <a:xfrm>
            <a:off x="14176155" y="2729795"/>
            <a:ext cx="1837361" cy="1069254"/>
            <a:chOff x="9330683" y="2908286"/>
            <a:chExt cx="1002667" cy="58350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165B8D-E273-841F-529C-5BD9C18DF0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330683" y="3290240"/>
              <a:ext cx="1002667" cy="20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Справочники</a:t>
              </a:r>
            </a:p>
          </p:txBody>
        </p:sp>
        <p:pic>
          <p:nvPicPr>
            <p:cNvPr id="59" name="Рисунок 345">
              <a:extLst>
                <a:ext uri="{FF2B5EF4-FFF2-40B4-BE49-F238E27FC236}">
                  <a16:creationId xmlns:a16="http://schemas.microsoft.com/office/drawing/2014/main" id="{00B1B9E5-B854-C194-9DB0-839BDE59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36964" y="2908286"/>
              <a:ext cx="390103" cy="390103"/>
            </a:xfrm>
            <a:prstGeom prst="rect">
              <a:avLst/>
            </a:prstGeom>
          </p:spPr>
        </p:pic>
      </p:grpSp>
      <p:cxnSp>
        <p:nvCxnSpPr>
          <p:cNvPr id="68" name="Прямая со стрелкой 346">
            <a:extLst>
              <a:ext uri="{FF2B5EF4-FFF2-40B4-BE49-F238E27FC236}">
                <a16:creationId xmlns:a16="http://schemas.microsoft.com/office/drawing/2014/main" id="{5B653D0E-810A-83E4-9007-095D5AB0D184}"/>
              </a:ext>
            </a:extLst>
          </p:cNvPr>
          <p:cNvCxnSpPr>
            <a:cxnSpLocks/>
          </p:cNvCxnSpPr>
          <p:nvPr/>
        </p:nvCxnSpPr>
        <p:spPr>
          <a:xfrm flipH="1" flipV="1">
            <a:off x="17317141" y="385896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347">
            <a:extLst>
              <a:ext uri="{FF2B5EF4-FFF2-40B4-BE49-F238E27FC236}">
                <a16:creationId xmlns:a16="http://schemas.microsoft.com/office/drawing/2014/main" id="{084D337E-12F9-F76B-674C-7ACD9539B197}"/>
              </a:ext>
            </a:extLst>
          </p:cNvPr>
          <p:cNvCxnSpPr>
            <a:cxnSpLocks/>
          </p:cNvCxnSpPr>
          <p:nvPr/>
        </p:nvCxnSpPr>
        <p:spPr>
          <a:xfrm flipH="1">
            <a:off x="17085019" y="3870204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348">
            <a:extLst>
              <a:ext uri="{FF2B5EF4-FFF2-40B4-BE49-F238E27FC236}">
                <a16:creationId xmlns:a16="http://schemas.microsoft.com/office/drawing/2014/main" id="{717801A7-73CE-6B38-CBD6-DDE1FA7D69A6}"/>
              </a:ext>
            </a:extLst>
          </p:cNvPr>
          <p:cNvCxnSpPr>
            <a:cxnSpLocks/>
          </p:cNvCxnSpPr>
          <p:nvPr/>
        </p:nvCxnSpPr>
        <p:spPr>
          <a:xfrm flipH="1">
            <a:off x="15754874" y="3485981"/>
            <a:ext cx="1148832" cy="117068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1">
            <a:extLst>
              <a:ext uri="{FF2B5EF4-FFF2-40B4-BE49-F238E27FC236}">
                <a16:creationId xmlns:a16="http://schemas.microsoft.com/office/drawing/2014/main" id="{D2683573-DB67-E49B-9880-033A38F42F69}"/>
              </a:ext>
            </a:extLst>
          </p:cNvPr>
          <p:cNvGrpSpPr/>
          <p:nvPr/>
        </p:nvGrpSpPr>
        <p:grpSpPr>
          <a:xfrm>
            <a:off x="16831378" y="6139547"/>
            <a:ext cx="849592" cy="1099614"/>
            <a:chOff x="2292133" y="1759854"/>
            <a:chExt cx="424796" cy="549807"/>
          </a:xfrm>
        </p:grpSpPr>
        <p:pic>
          <p:nvPicPr>
            <p:cNvPr id="72" name="Рисунок 2">
              <a:extLst>
                <a:ext uri="{FF2B5EF4-FFF2-40B4-BE49-F238E27FC236}">
                  <a16:creationId xmlns:a16="http://schemas.microsoft.com/office/drawing/2014/main" id="{84B67BF8-5905-CDFD-484D-F1465106C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92133" y="1759854"/>
              <a:ext cx="419158" cy="28579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385055-0EF8-A4C2-40AC-95ABAE1BEB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323231" y="2124995"/>
              <a:ext cx="3936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Роли</a:t>
              </a:r>
            </a:p>
          </p:txBody>
        </p:sp>
      </p:grpSp>
      <p:cxnSp>
        <p:nvCxnSpPr>
          <p:cNvPr id="74" name="Прямая со стрелкой 113">
            <a:extLst>
              <a:ext uri="{FF2B5EF4-FFF2-40B4-BE49-F238E27FC236}">
                <a16:creationId xmlns:a16="http://schemas.microsoft.com/office/drawing/2014/main" id="{78C44A7C-DB07-B8AC-6638-F73E843C2C1E}"/>
              </a:ext>
            </a:extLst>
          </p:cNvPr>
          <p:cNvCxnSpPr>
            <a:cxnSpLocks/>
          </p:cNvCxnSpPr>
          <p:nvPr/>
        </p:nvCxnSpPr>
        <p:spPr>
          <a:xfrm flipH="1" flipV="1">
            <a:off x="17236249" y="555646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158">
            <a:extLst>
              <a:ext uri="{FF2B5EF4-FFF2-40B4-BE49-F238E27FC236}">
                <a16:creationId xmlns:a16="http://schemas.microsoft.com/office/drawing/2014/main" id="{7992BC27-5008-DB85-A08F-D157CDF7A708}"/>
              </a:ext>
            </a:extLst>
          </p:cNvPr>
          <p:cNvCxnSpPr>
            <a:cxnSpLocks/>
          </p:cNvCxnSpPr>
          <p:nvPr/>
        </p:nvCxnSpPr>
        <p:spPr>
          <a:xfrm flipH="1" flipV="1">
            <a:off x="15293703" y="555525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159">
            <a:extLst>
              <a:ext uri="{FF2B5EF4-FFF2-40B4-BE49-F238E27FC236}">
                <a16:creationId xmlns:a16="http://schemas.microsoft.com/office/drawing/2014/main" id="{1D1A4822-BE1B-E8D1-2E96-24BDE7C5D420}"/>
              </a:ext>
            </a:extLst>
          </p:cNvPr>
          <p:cNvCxnSpPr>
            <a:cxnSpLocks/>
          </p:cNvCxnSpPr>
          <p:nvPr/>
        </p:nvCxnSpPr>
        <p:spPr>
          <a:xfrm flipH="1">
            <a:off x="15061581" y="5566494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165">
            <a:extLst>
              <a:ext uri="{FF2B5EF4-FFF2-40B4-BE49-F238E27FC236}">
                <a16:creationId xmlns:a16="http://schemas.microsoft.com/office/drawing/2014/main" id="{06D98E73-ED35-59BD-63A6-5F16F20BA2AD}"/>
              </a:ext>
            </a:extLst>
          </p:cNvPr>
          <p:cNvCxnSpPr>
            <a:cxnSpLocks/>
          </p:cNvCxnSpPr>
          <p:nvPr/>
        </p:nvCxnSpPr>
        <p:spPr>
          <a:xfrm flipH="1" flipV="1">
            <a:off x="15280983" y="3888368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166">
            <a:extLst>
              <a:ext uri="{FF2B5EF4-FFF2-40B4-BE49-F238E27FC236}">
                <a16:creationId xmlns:a16="http://schemas.microsoft.com/office/drawing/2014/main" id="{362A26F1-4FFF-0FA8-E648-0327A8D598C2}"/>
              </a:ext>
            </a:extLst>
          </p:cNvPr>
          <p:cNvCxnSpPr>
            <a:cxnSpLocks/>
          </p:cNvCxnSpPr>
          <p:nvPr/>
        </p:nvCxnSpPr>
        <p:spPr>
          <a:xfrm flipH="1">
            <a:off x="15048861" y="3899612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167">
            <a:extLst>
              <a:ext uri="{FF2B5EF4-FFF2-40B4-BE49-F238E27FC236}">
                <a16:creationId xmlns:a16="http://schemas.microsoft.com/office/drawing/2014/main" id="{2E1B7A9E-A0E4-AEBF-A6D0-3FDB486EC7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04058" y="3334029"/>
            <a:ext cx="1148832" cy="117068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168">
            <a:extLst>
              <a:ext uri="{FF2B5EF4-FFF2-40B4-BE49-F238E27FC236}">
                <a16:creationId xmlns:a16="http://schemas.microsoft.com/office/drawing/2014/main" id="{80C1B3D7-CF65-7685-4125-7A783A2B41AF}"/>
              </a:ext>
            </a:extLst>
          </p:cNvPr>
          <p:cNvGrpSpPr>
            <a:grpSpLocks noChangeAspect="1"/>
          </p:cNvGrpSpPr>
          <p:nvPr/>
        </p:nvGrpSpPr>
        <p:grpSpPr>
          <a:xfrm>
            <a:off x="14787996" y="5985975"/>
            <a:ext cx="764391" cy="1250673"/>
            <a:chOff x="10619009" y="969887"/>
            <a:chExt cx="434305" cy="71059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B0F3A43-0C76-2DAE-D588-CC31C13647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710000" y="1470641"/>
              <a:ext cx="288900" cy="20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БД</a:t>
              </a:r>
            </a:p>
          </p:txBody>
        </p:sp>
        <p:pic>
          <p:nvPicPr>
            <p:cNvPr id="82" name="Рисунок 170">
              <a:extLst>
                <a:ext uri="{FF2B5EF4-FFF2-40B4-BE49-F238E27FC236}">
                  <a16:creationId xmlns:a16="http://schemas.microsoft.com/office/drawing/2014/main" id="{2875ED8D-DC51-3E0C-2F01-2B0C9311B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19009" y="969887"/>
              <a:ext cx="434305" cy="508230"/>
            </a:xfrm>
            <a:prstGeom prst="rect">
              <a:avLst/>
            </a:prstGeom>
          </p:spPr>
        </p:pic>
      </p:grpSp>
      <p:cxnSp>
        <p:nvCxnSpPr>
          <p:cNvPr id="83" name="Прямая со стрелкой 171">
            <a:extLst>
              <a:ext uri="{FF2B5EF4-FFF2-40B4-BE49-F238E27FC236}">
                <a16:creationId xmlns:a16="http://schemas.microsoft.com/office/drawing/2014/main" id="{AF2136B0-569B-FAE6-297A-50D66BC00D9D}"/>
              </a:ext>
            </a:extLst>
          </p:cNvPr>
          <p:cNvCxnSpPr>
            <a:cxnSpLocks/>
          </p:cNvCxnSpPr>
          <p:nvPr/>
        </p:nvCxnSpPr>
        <p:spPr>
          <a:xfrm>
            <a:off x="15714018" y="2960111"/>
            <a:ext cx="936000" cy="13670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172">
            <a:extLst>
              <a:ext uri="{FF2B5EF4-FFF2-40B4-BE49-F238E27FC236}">
                <a16:creationId xmlns:a16="http://schemas.microsoft.com/office/drawing/2014/main" id="{06A0AA26-62D4-CB21-5BF3-AF373A34901D}"/>
              </a:ext>
            </a:extLst>
          </p:cNvPr>
          <p:cNvCxnSpPr>
            <a:cxnSpLocks/>
          </p:cNvCxnSpPr>
          <p:nvPr/>
        </p:nvCxnSpPr>
        <p:spPr>
          <a:xfrm flipH="1" flipV="1">
            <a:off x="15703590" y="3167816"/>
            <a:ext cx="936000" cy="7260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381">
            <a:extLst>
              <a:ext uri="{FF2B5EF4-FFF2-40B4-BE49-F238E27FC236}">
                <a16:creationId xmlns:a16="http://schemas.microsoft.com/office/drawing/2014/main" id="{53B0FC0B-5814-4E32-7D6E-01681AF77FC5}"/>
              </a:ext>
            </a:extLst>
          </p:cNvPr>
          <p:cNvCxnSpPr>
            <a:cxnSpLocks/>
          </p:cNvCxnSpPr>
          <p:nvPr/>
        </p:nvCxnSpPr>
        <p:spPr>
          <a:xfrm flipH="1">
            <a:off x="13081001" y="3162678"/>
            <a:ext cx="1101654" cy="11796"/>
          </a:xfrm>
          <a:prstGeom prst="straightConnector1">
            <a:avLst/>
          </a:prstGeom>
          <a:ln w="25400">
            <a:solidFill>
              <a:srgbClr val="FF417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130">
            <a:extLst>
              <a:ext uri="{FF2B5EF4-FFF2-40B4-BE49-F238E27FC236}">
                <a16:creationId xmlns:a16="http://schemas.microsoft.com/office/drawing/2014/main" id="{F33B1F95-FFFB-5D20-4882-62337EF1EECD}"/>
              </a:ext>
            </a:extLst>
          </p:cNvPr>
          <p:cNvCxnSpPr>
            <a:cxnSpLocks/>
          </p:cNvCxnSpPr>
          <p:nvPr/>
        </p:nvCxnSpPr>
        <p:spPr>
          <a:xfrm flipV="1">
            <a:off x="2441026" y="3274638"/>
            <a:ext cx="452076" cy="1516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2F7E66E-34EB-F093-B059-48C3F1993F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05" y="7933795"/>
            <a:ext cx="767858" cy="775774"/>
          </a:xfrm>
          <a:prstGeom prst="rect">
            <a:avLst/>
          </a:prstGeom>
        </p:spPr>
      </p:pic>
      <p:cxnSp>
        <p:nvCxnSpPr>
          <p:cNvPr id="102" name="Прямая со стрелкой 130">
            <a:extLst>
              <a:ext uri="{FF2B5EF4-FFF2-40B4-BE49-F238E27FC236}">
                <a16:creationId xmlns:a16="http://schemas.microsoft.com/office/drawing/2014/main" id="{867B4F05-447F-5A91-76FF-5B4261C88555}"/>
              </a:ext>
            </a:extLst>
          </p:cNvPr>
          <p:cNvCxnSpPr>
            <a:cxnSpLocks/>
          </p:cNvCxnSpPr>
          <p:nvPr/>
        </p:nvCxnSpPr>
        <p:spPr>
          <a:xfrm>
            <a:off x="16075901" y="7332521"/>
            <a:ext cx="3446" cy="536774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0">
            <a:extLst>
              <a:ext uri="{FF2B5EF4-FFF2-40B4-BE49-F238E27FC236}">
                <a16:creationId xmlns:a16="http://schemas.microsoft.com/office/drawing/2014/main" id="{67C5BFF0-9886-6279-5F51-31EE63A7C2DA}"/>
              </a:ext>
            </a:extLst>
          </p:cNvPr>
          <p:cNvSpPr/>
          <p:nvPr/>
        </p:nvSpPr>
        <p:spPr>
          <a:xfrm>
            <a:off x="3430982" y="7557126"/>
            <a:ext cx="2380204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Единый инсталлятор и обновления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">
            <a:extLst>
              <a:ext uri="{FF2B5EF4-FFF2-40B4-BE49-F238E27FC236}">
                <a16:creationId xmlns:a16="http://schemas.microsoft.com/office/drawing/2014/main" id="{DA722D45-951B-B004-C161-86251FE1B467}"/>
              </a:ext>
            </a:extLst>
          </p:cNvPr>
          <p:cNvSpPr/>
          <p:nvPr/>
        </p:nvSpPr>
        <p:spPr>
          <a:xfrm>
            <a:off x="6040480" y="7557126"/>
            <a:ext cx="3236308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Централизованный мониторинг и управление</a:t>
            </a:r>
          </a:p>
        </p:txBody>
      </p:sp>
      <p:sp>
        <p:nvSpPr>
          <p:cNvPr id="124" name="Прямоугольник 11">
            <a:extLst>
              <a:ext uri="{FF2B5EF4-FFF2-40B4-BE49-F238E27FC236}">
                <a16:creationId xmlns:a16="http://schemas.microsoft.com/office/drawing/2014/main" id="{4E4DDC8C-A4F1-150A-FE18-165E1F62D77B}"/>
              </a:ext>
            </a:extLst>
          </p:cNvPr>
          <p:cNvSpPr/>
          <p:nvPr/>
        </p:nvSpPr>
        <p:spPr>
          <a:xfrm>
            <a:off x="9530560" y="7559322"/>
            <a:ext cx="3236308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Резервирование и восстановление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8C761C-4455-4428-BAE7-8F9D03F56D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4933" y="1707786"/>
            <a:ext cx="3329414" cy="794520"/>
          </a:xfrm>
          <a:prstGeom prst="rect">
            <a:avLst/>
          </a:prstGeom>
        </p:spPr>
      </p:pic>
      <p:cxnSp>
        <p:nvCxnSpPr>
          <p:cNvPr id="4" name="Прямая со стрелкой 130">
            <a:extLst>
              <a:ext uri="{FF2B5EF4-FFF2-40B4-BE49-F238E27FC236}">
                <a16:creationId xmlns:a16="http://schemas.microsoft.com/office/drawing/2014/main" id="{CBD57A89-C4CE-8204-3467-402A8054FF17}"/>
              </a:ext>
            </a:extLst>
          </p:cNvPr>
          <p:cNvCxnSpPr>
            <a:cxnSpLocks/>
          </p:cNvCxnSpPr>
          <p:nvPr/>
        </p:nvCxnSpPr>
        <p:spPr>
          <a:xfrm>
            <a:off x="4574938" y="4656663"/>
            <a:ext cx="0" cy="243292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130">
            <a:extLst>
              <a:ext uri="{FF2B5EF4-FFF2-40B4-BE49-F238E27FC236}">
                <a16:creationId xmlns:a16="http://schemas.microsoft.com/office/drawing/2014/main" id="{13686652-B2A1-389D-EEA1-E707ADF880DD}"/>
              </a:ext>
            </a:extLst>
          </p:cNvPr>
          <p:cNvCxnSpPr>
            <a:cxnSpLocks/>
          </p:cNvCxnSpPr>
          <p:nvPr/>
        </p:nvCxnSpPr>
        <p:spPr>
          <a:xfrm>
            <a:off x="7739052" y="4732501"/>
            <a:ext cx="0" cy="243292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130">
            <a:extLst>
              <a:ext uri="{FF2B5EF4-FFF2-40B4-BE49-F238E27FC236}">
                <a16:creationId xmlns:a16="http://schemas.microsoft.com/office/drawing/2014/main" id="{922363AB-2F8B-95AF-07E9-67316057229A}"/>
              </a:ext>
            </a:extLst>
          </p:cNvPr>
          <p:cNvCxnSpPr>
            <a:cxnSpLocks/>
          </p:cNvCxnSpPr>
          <p:nvPr/>
        </p:nvCxnSpPr>
        <p:spPr>
          <a:xfrm>
            <a:off x="11149908" y="4756629"/>
            <a:ext cx="0" cy="243292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54" y="162587"/>
            <a:ext cx="17363368" cy="791418"/>
          </a:xfrm>
        </p:spPr>
        <p:txBody>
          <a:bodyPr>
            <a:normAutofit fontScale="90000"/>
          </a:bodyPr>
          <a:lstStyle/>
          <a:p>
            <a:r>
              <a:rPr lang="ru-RU" sz="5000" b="1" dirty="0">
                <a:solidFill>
                  <a:srgbClr val="1241D8"/>
                </a:solidFill>
                <a:latin typeface="Raleway"/>
                <a:cs typeface="Arial"/>
              </a:rPr>
              <a:t>Форсайт</a:t>
            </a:r>
            <a:r>
              <a:rPr lang="en-US" sz="5000" b="1" dirty="0">
                <a:solidFill>
                  <a:srgbClr val="1241D8"/>
                </a:solidFill>
                <a:latin typeface="Raleway"/>
                <a:cs typeface="Arial"/>
              </a:rPr>
              <a:t>.</a:t>
            </a:r>
            <a:r>
              <a:rPr lang="ru-RU" sz="5000" b="1" dirty="0">
                <a:solidFill>
                  <a:srgbClr val="1241D8"/>
                </a:solidFill>
                <a:latin typeface="Raleway"/>
                <a:cs typeface="Arial"/>
              </a:rPr>
              <a:t>Платформа Данных </a:t>
            </a:r>
            <a:r>
              <a:rPr lang="en-US" sz="5000" b="1" dirty="0">
                <a:solidFill>
                  <a:srgbClr val="1241D8"/>
                </a:solidFill>
                <a:latin typeface="Raleway"/>
                <a:cs typeface="Arial"/>
              </a:rPr>
              <a:t>– </a:t>
            </a:r>
            <a:r>
              <a:rPr lang="ru-RU" sz="5000" b="1" dirty="0">
                <a:solidFill>
                  <a:srgbClr val="1241D8"/>
                </a:solidFill>
                <a:latin typeface="Raleway"/>
                <a:cs typeface="Arial"/>
              </a:rPr>
              <a:t>поставка с другими форками БД по </a:t>
            </a:r>
            <a:r>
              <a:rPr lang="en-US" sz="5000" b="1" dirty="0">
                <a:solidFill>
                  <a:srgbClr val="1241D8"/>
                </a:solidFill>
                <a:latin typeface="Raleway"/>
                <a:cs typeface="Arial"/>
              </a:rPr>
              <a:t>OEM-</a:t>
            </a:r>
            <a:r>
              <a:rPr lang="ru-RU" sz="5000" b="1" dirty="0">
                <a:solidFill>
                  <a:srgbClr val="1241D8"/>
                </a:solidFill>
                <a:latin typeface="Raleway"/>
                <a:cs typeface="Arial"/>
              </a:rPr>
              <a:t>соглашению</a:t>
            </a:r>
            <a:r>
              <a:rPr lang="en-US" sz="5000" b="1" dirty="0">
                <a:solidFill>
                  <a:srgbClr val="1241D8"/>
                </a:solidFill>
                <a:latin typeface="Raleway"/>
                <a:cs typeface="Arial"/>
              </a:rPr>
              <a:t> (Arenadata)</a:t>
            </a:r>
            <a:endParaRPr lang="ru-RU" sz="5000" b="1" dirty="0">
              <a:solidFill>
                <a:srgbClr val="1241D8"/>
              </a:solidFill>
              <a:latin typeface="Raleway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9474" y="2732347"/>
            <a:ext cx="2067682" cy="1857361"/>
            <a:chOff x="1243301" y="2555577"/>
            <a:chExt cx="1033841" cy="9286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43301" y="3161092"/>
              <a:ext cx="10338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4206" y="4914455"/>
            <a:ext cx="2067682" cy="1857361"/>
            <a:chOff x="1243301" y="2555577"/>
            <a:chExt cx="1033841" cy="92868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243301" y="3161092"/>
              <a:ext cx="10338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6608" y="7750417"/>
            <a:ext cx="2098138" cy="1857361"/>
            <a:chOff x="1235687" y="2555577"/>
            <a:chExt cx="1049069" cy="92868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235687" y="3161092"/>
              <a:ext cx="1049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</a:t>
              </a: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984529" y="67002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en-US" sz="4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lang="ru-RU" sz="4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A1B4B1-C078-7D99-753B-8D3869DFE5B4}"/>
              </a:ext>
            </a:extLst>
          </p:cNvPr>
          <p:cNvGrpSpPr/>
          <p:nvPr/>
        </p:nvGrpSpPr>
        <p:grpSpPr>
          <a:xfrm>
            <a:off x="275711" y="1627136"/>
            <a:ext cx="2166970" cy="8323192"/>
            <a:chOff x="1961765" y="714792"/>
            <a:chExt cx="2564514" cy="41924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F4242-F895-CB02-5DC9-0CB34A287817}"/>
                </a:ext>
              </a:extLst>
            </p:cNvPr>
            <p:cNvSpPr/>
            <p:nvPr/>
          </p:nvSpPr>
          <p:spPr>
            <a:xfrm>
              <a:off x="1961765" y="714792"/>
              <a:ext cx="2564514" cy="46478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r>
                <a:rPr lang="ru-RU" sz="22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Источники данных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6D381-9587-D329-07DA-768A7536C2FD}"/>
                </a:ext>
              </a:extLst>
            </p:cNvPr>
            <p:cNvSpPr/>
            <p:nvPr/>
          </p:nvSpPr>
          <p:spPr>
            <a:xfrm>
              <a:off x="1961765" y="998220"/>
              <a:ext cx="2564513" cy="3909060"/>
            </a:xfrm>
            <a:prstGeom prst="rect">
              <a:avLst/>
            </a:prstGeom>
            <a:no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ru-RU" sz="36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82">
            <a:extLst>
              <a:ext uri="{FF2B5EF4-FFF2-40B4-BE49-F238E27FC236}">
                <a16:creationId xmlns:a16="http://schemas.microsoft.com/office/drawing/2014/main" id="{61A4E765-0D2A-86FD-0062-83C3288B4822}"/>
              </a:ext>
            </a:extLst>
          </p:cNvPr>
          <p:cNvSpPr/>
          <p:nvPr/>
        </p:nvSpPr>
        <p:spPr>
          <a:xfrm>
            <a:off x="2898806" y="1759435"/>
            <a:ext cx="10169956" cy="5280442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3378FC9-B5FA-AB2A-AD74-7BB8E4848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55" y="3732855"/>
            <a:ext cx="1557722" cy="155772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6F7A354-2C14-5288-13B6-6CD342118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85" y="3702033"/>
            <a:ext cx="1557722" cy="155772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C70CB3D-2EB5-FB57-D067-E84878B37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71" y="3707999"/>
            <a:ext cx="1557722" cy="1557722"/>
          </a:xfrm>
          <a:prstGeom prst="rect">
            <a:avLst/>
          </a:prstGeom>
        </p:spPr>
      </p:pic>
      <p:sp>
        <p:nvSpPr>
          <p:cNvPr id="31" name="Выноска: стрелка влево-вправо 4">
            <a:extLst>
              <a:ext uri="{FF2B5EF4-FFF2-40B4-BE49-F238E27FC236}">
                <a16:creationId xmlns:a16="http://schemas.microsoft.com/office/drawing/2014/main" id="{37C3B632-9D41-896F-986A-DD841553F7A1}"/>
              </a:ext>
            </a:extLst>
          </p:cNvPr>
          <p:cNvSpPr/>
          <p:nvPr/>
        </p:nvSpPr>
        <p:spPr>
          <a:xfrm>
            <a:off x="4938655" y="4261661"/>
            <a:ext cx="1904710" cy="335266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PXF</a:t>
            </a:r>
            <a:endParaRPr lang="ru-RU" sz="2000" dirty="0"/>
          </a:p>
        </p:txBody>
      </p:sp>
      <p:sp>
        <p:nvSpPr>
          <p:cNvPr id="33" name="Выноска: стрелка влево-вправо 4">
            <a:extLst>
              <a:ext uri="{FF2B5EF4-FFF2-40B4-BE49-F238E27FC236}">
                <a16:creationId xmlns:a16="http://schemas.microsoft.com/office/drawing/2014/main" id="{321B5386-22F3-D3B6-BEA6-9DA4CA682ACB}"/>
              </a:ext>
            </a:extLst>
          </p:cNvPr>
          <p:cNvSpPr/>
          <p:nvPr/>
        </p:nvSpPr>
        <p:spPr>
          <a:xfrm>
            <a:off x="8254625" y="4229429"/>
            <a:ext cx="1904710" cy="362474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PXF</a:t>
            </a:r>
            <a:endParaRPr lang="ru-RU" sz="2000" dirty="0"/>
          </a:p>
        </p:txBody>
      </p:sp>
      <p:pic>
        <p:nvPicPr>
          <p:cNvPr id="37" name="Google Shape;520;p44">
            <a:extLst>
              <a:ext uri="{FF2B5EF4-FFF2-40B4-BE49-F238E27FC236}">
                <a16:creationId xmlns:a16="http://schemas.microsoft.com/office/drawing/2014/main" id="{75F23D5E-B74E-C355-CDDB-83656F1704A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64444" y="1858479"/>
            <a:ext cx="3064384" cy="7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182">
            <a:extLst>
              <a:ext uri="{FF2B5EF4-FFF2-40B4-BE49-F238E27FC236}">
                <a16:creationId xmlns:a16="http://schemas.microsoft.com/office/drawing/2014/main" id="{63B266DA-A8A6-9DD1-7B3E-02FD524AE4D5}"/>
              </a:ext>
            </a:extLst>
          </p:cNvPr>
          <p:cNvSpPr/>
          <p:nvPr/>
        </p:nvSpPr>
        <p:spPr>
          <a:xfrm>
            <a:off x="14200316" y="1635057"/>
            <a:ext cx="3728836" cy="5753674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3" name="Группа 27">
            <a:extLst>
              <a:ext uri="{FF2B5EF4-FFF2-40B4-BE49-F238E27FC236}">
                <a16:creationId xmlns:a16="http://schemas.microsoft.com/office/drawing/2014/main" id="{FAF9A1D9-210B-BC19-8A34-315B6C7E2497}"/>
              </a:ext>
            </a:extLst>
          </p:cNvPr>
          <p:cNvGrpSpPr>
            <a:grpSpLocks noChangeAspect="1"/>
          </p:cNvGrpSpPr>
          <p:nvPr/>
        </p:nvGrpSpPr>
        <p:grpSpPr>
          <a:xfrm>
            <a:off x="16829560" y="2796400"/>
            <a:ext cx="845899" cy="1150403"/>
            <a:chOff x="11402403" y="2918171"/>
            <a:chExt cx="442550" cy="601854"/>
          </a:xfrm>
        </p:grpSpPr>
        <p:pic>
          <p:nvPicPr>
            <p:cNvPr id="44" name="Рисунок 324">
              <a:extLst>
                <a:ext uri="{FF2B5EF4-FFF2-40B4-BE49-F238E27FC236}">
                  <a16:creationId xmlns:a16="http://schemas.microsoft.com/office/drawing/2014/main" id="{B74AD700-D6D1-1894-5700-59AEEE44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02403" y="2918171"/>
              <a:ext cx="434401" cy="38867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0C9B1A-031D-F618-3AFA-481EE7231E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420430" y="3326802"/>
              <a:ext cx="424523" cy="193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Кубы</a:t>
              </a:r>
            </a:p>
          </p:txBody>
        </p:sp>
      </p:grpSp>
      <p:grpSp>
        <p:nvGrpSpPr>
          <p:cNvPr id="46" name="Группа 23">
            <a:extLst>
              <a:ext uri="{FF2B5EF4-FFF2-40B4-BE49-F238E27FC236}">
                <a16:creationId xmlns:a16="http://schemas.microsoft.com/office/drawing/2014/main" id="{BA2F947D-0D3B-CF82-823A-3625B041C1B3}"/>
              </a:ext>
            </a:extLst>
          </p:cNvPr>
          <p:cNvGrpSpPr/>
          <p:nvPr/>
        </p:nvGrpSpPr>
        <p:grpSpPr>
          <a:xfrm>
            <a:off x="14538359" y="4600863"/>
            <a:ext cx="1271502" cy="1040682"/>
            <a:chOff x="10416018" y="1978867"/>
            <a:chExt cx="635751" cy="5203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4468E-860C-8BE9-8900-5035F308C27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416018" y="2314542"/>
              <a:ext cx="6357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Таблицы</a:t>
              </a:r>
            </a:p>
          </p:txBody>
        </p:sp>
        <p:pic>
          <p:nvPicPr>
            <p:cNvPr id="48" name="Рисунок 326">
              <a:extLst>
                <a:ext uri="{FF2B5EF4-FFF2-40B4-BE49-F238E27FC236}">
                  <a16:creationId xmlns:a16="http://schemas.microsoft.com/office/drawing/2014/main" id="{0ABEFB3C-D06E-8FA2-6112-95D98F3E0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4413" y="1978867"/>
              <a:ext cx="398200" cy="334850"/>
            </a:xfrm>
            <a:prstGeom prst="rect">
              <a:avLst/>
            </a:prstGeom>
          </p:spPr>
        </p:pic>
      </p:grpSp>
      <p:grpSp>
        <p:nvGrpSpPr>
          <p:cNvPr id="49" name="Группа 6">
            <a:extLst>
              <a:ext uri="{FF2B5EF4-FFF2-40B4-BE49-F238E27FC236}">
                <a16:creationId xmlns:a16="http://schemas.microsoft.com/office/drawing/2014/main" id="{9E15B038-763F-7058-3F7F-215BD0E385FF}"/>
              </a:ext>
            </a:extLst>
          </p:cNvPr>
          <p:cNvGrpSpPr/>
          <p:nvPr/>
        </p:nvGrpSpPr>
        <p:grpSpPr>
          <a:xfrm>
            <a:off x="16730916" y="4591241"/>
            <a:ext cx="1107996" cy="1061878"/>
            <a:chOff x="8178409" y="975707"/>
            <a:chExt cx="553998" cy="530939"/>
          </a:xfrm>
        </p:grpSpPr>
        <p:pic>
          <p:nvPicPr>
            <p:cNvPr id="53" name="Рисунок 328">
              <a:extLst>
                <a:ext uri="{FF2B5EF4-FFF2-40B4-BE49-F238E27FC236}">
                  <a16:creationId xmlns:a16="http://schemas.microsoft.com/office/drawing/2014/main" id="{75D953BF-321C-01AB-0E36-4600C7944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00734" y="975707"/>
              <a:ext cx="294259" cy="353112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F6A331-4DAB-9517-59BF-2A4506CDDD6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78409" y="1321980"/>
              <a:ext cx="5539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Отчеты</a:t>
              </a:r>
            </a:p>
          </p:txBody>
        </p:sp>
      </p:grpSp>
      <p:grpSp>
        <p:nvGrpSpPr>
          <p:cNvPr id="56" name="Группа 26">
            <a:extLst>
              <a:ext uri="{FF2B5EF4-FFF2-40B4-BE49-F238E27FC236}">
                <a16:creationId xmlns:a16="http://schemas.microsoft.com/office/drawing/2014/main" id="{55006A05-AAB8-35F6-9455-3316EAFC73DC}"/>
              </a:ext>
            </a:extLst>
          </p:cNvPr>
          <p:cNvGrpSpPr>
            <a:grpSpLocks noChangeAspect="1"/>
          </p:cNvGrpSpPr>
          <p:nvPr/>
        </p:nvGrpSpPr>
        <p:grpSpPr>
          <a:xfrm>
            <a:off x="14176155" y="2882195"/>
            <a:ext cx="1837361" cy="1069254"/>
            <a:chOff x="9330683" y="2908286"/>
            <a:chExt cx="1002667" cy="58350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165B8D-E273-841F-529C-5BD9C18DF0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330683" y="3290240"/>
              <a:ext cx="1002667" cy="20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Справочники</a:t>
              </a:r>
            </a:p>
          </p:txBody>
        </p:sp>
        <p:pic>
          <p:nvPicPr>
            <p:cNvPr id="59" name="Рисунок 345">
              <a:extLst>
                <a:ext uri="{FF2B5EF4-FFF2-40B4-BE49-F238E27FC236}">
                  <a16:creationId xmlns:a16="http://schemas.microsoft.com/office/drawing/2014/main" id="{00B1B9E5-B854-C194-9DB0-839BDE59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36964" y="2908286"/>
              <a:ext cx="390103" cy="390103"/>
            </a:xfrm>
            <a:prstGeom prst="rect">
              <a:avLst/>
            </a:prstGeom>
          </p:spPr>
        </p:pic>
      </p:grpSp>
      <p:cxnSp>
        <p:nvCxnSpPr>
          <p:cNvPr id="68" name="Прямая со стрелкой 346">
            <a:extLst>
              <a:ext uri="{FF2B5EF4-FFF2-40B4-BE49-F238E27FC236}">
                <a16:creationId xmlns:a16="http://schemas.microsoft.com/office/drawing/2014/main" id="{5B653D0E-810A-83E4-9007-095D5AB0D184}"/>
              </a:ext>
            </a:extLst>
          </p:cNvPr>
          <p:cNvCxnSpPr>
            <a:cxnSpLocks/>
          </p:cNvCxnSpPr>
          <p:nvPr/>
        </p:nvCxnSpPr>
        <p:spPr>
          <a:xfrm flipH="1" flipV="1">
            <a:off x="17317141" y="401136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347">
            <a:extLst>
              <a:ext uri="{FF2B5EF4-FFF2-40B4-BE49-F238E27FC236}">
                <a16:creationId xmlns:a16="http://schemas.microsoft.com/office/drawing/2014/main" id="{084D337E-12F9-F76B-674C-7ACD9539B197}"/>
              </a:ext>
            </a:extLst>
          </p:cNvPr>
          <p:cNvCxnSpPr>
            <a:cxnSpLocks/>
          </p:cNvCxnSpPr>
          <p:nvPr/>
        </p:nvCxnSpPr>
        <p:spPr>
          <a:xfrm flipH="1">
            <a:off x="17085019" y="4022604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348">
            <a:extLst>
              <a:ext uri="{FF2B5EF4-FFF2-40B4-BE49-F238E27FC236}">
                <a16:creationId xmlns:a16="http://schemas.microsoft.com/office/drawing/2014/main" id="{717801A7-73CE-6B38-CBD6-DDE1FA7D69A6}"/>
              </a:ext>
            </a:extLst>
          </p:cNvPr>
          <p:cNvCxnSpPr>
            <a:cxnSpLocks/>
          </p:cNvCxnSpPr>
          <p:nvPr/>
        </p:nvCxnSpPr>
        <p:spPr>
          <a:xfrm flipH="1">
            <a:off x="15754874" y="3638381"/>
            <a:ext cx="1148832" cy="117068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1">
            <a:extLst>
              <a:ext uri="{FF2B5EF4-FFF2-40B4-BE49-F238E27FC236}">
                <a16:creationId xmlns:a16="http://schemas.microsoft.com/office/drawing/2014/main" id="{D2683573-DB67-E49B-9880-033A38F42F69}"/>
              </a:ext>
            </a:extLst>
          </p:cNvPr>
          <p:cNvGrpSpPr/>
          <p:nvPr/>
        </p:nvGrpSpPr>
        <p:grpSpPr>
          <a:xfrm>
            <a:off x="16831378" y="6291947"/>
            <a:ext cx="849592" cy="1099614"/>
            <a:chOff x="2292133" y="1759854"/>
            <a:chExt cx="424796" cy="549807"/>
          </a:xfrm>
        </p:grpSpPr>
        <p:pic>
          <p:nvPicPr>
            <p:cNvPr id="72" name="Рисунок 2">
              <a:extLst>
                <a:ext uri="{FF2B5EF4-FFF2-40B4-BE49-F238E27FC236}">
                  <a16:creationId xmlns:a16="http://schemas.microsoft.com/office/drawing/2014/main" id="{84B67BF8-5905-CDFD-484D-F1465106C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133" y="1759854"/>
              <a:ext cx="419158" cy="28579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385055-0EF8-A4C2-40AC-95ABAE1BEB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323231" y="2124995"/>
              <a:ext cx="3936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Роли</a:t>
              </a:r>
            </a:p>
          </p:txBody>
        </p:sp>
      </p:grpSp>
      <p:cxnSp>
        <p:nvCxnSpPr>
          <p:cNvPr id="74" name="Прямая со стрелкой 113">
            <a:extLst>
              <a:ext uri="{FF2B5EF4-FFF2-40B4-BE49-F238E27FC236}">
                <a16:creationId xmlns:a16="http://schemas.microsoft.com/office/drawing/2014/main" id="{78C44A7C-DB07-B8AC-6638-F73E843C2C1E}"/>
              </a:ext>
            </a:extLst>
          </p:cNvPr>
          <p:cNvCxnSpPr>
            <a:cxnSpLocks/>
          </p:cNvCxnSpPr>
          <p:nvPr/>
        </p:nvCxnSpPr>
        <p:spPr>
          <a:xfrm flipH="1" flipV="1">
            <a:off x="17236249" y="570886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158">
            <a:extLst>
              <a:ext uri="{FF2B5EF4-FFF2-40B4-BE49-F238E27FC236}">
                <a16:creationId xmlns:a16="http://schemas.microsoft.com/office/drawing/2014/main" id="{7992BC27-5008-DB85-A08F-D157CDF7A708}"/>
              </a:ext>
            </a:extLst>
          </p:cNvPr>
          <p:cNvCxnSpPr>
            <a:cxnSpLocks/>
          </p:cNvCxnSpPr>
          <p:nvPr/>
        </p:nvCxnSpPr>
        <p:spPr>
          <a:xfrm flipH="1" flipV="1">
            <a:off x="15293703" y="570765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159">
            <a:extLst>
              <a:ext uri="{FF2B5EF4-FFF2-40B4-BE49-F238E27FC236}">
                <a16:creationId xmlns:a16="http://schemas.microsoft.com/office/drawing/2014/main" id="{1D1A4822-BE1B-E8D1-2E96-24BDE7C5D420}"/>
              </a:ext>
            </a:extLst>
          </p:cNvPr>
          <p:cNvCxnSpPr>
            <a:cxnSpLocks/>
          </p:cNvCxnSpPr>
          <p:nvPr/>
        </p:nvCxnSpPr>
        <p:spPr>
          <a:xfrm flipH="1">
            <a:off x="15061581" y="5718894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165">
            <a:extLst>
              <a:ext uri="{FF2B5EF4-FFF2-40B4-BE49-F238E27FC236}">
                <a16:creationId xmlns:a16="http://schemas.microsoft.com/office/drawing/2014/main" id="{06D98E73-ED35-59BD-63A6-5F16F20BA2AD}"/>
              </a:ext>
            </a:extLst>
          </p:cNvPr>
          <p:cNvCxnSpPr>
            <a:cxnSpLocks/>
          </p:cNvCxnSpPr>
          <p:nvPr/>
        </p:nvCxnSpPr>
        <p:spPr>
          <a:xfrm flipH="1" flipV="1">
            <a:off x="15280983" y="4040768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166">
            <a:extLst>
              <a:ext uri="{FF2B5EF4-FFF2-40B4-BE49-F238E27FC236}">
                <a16:creationId xmlns:a16="http://schemas.microsoft.com/office/drawing/2014/main" id="{362A26F1-4FFF-0FA8-E648-0327A8D598C2}"/>
              </a:ext>
            </a:extLst>
          </p:cNvPr>
          <p:cNvCxnSpPr>
            <a:cxnSpLocks/>
          </p:cNvCxnSpPr>
          <p:nvPr/>
        </p:nvCxnSpPr>
        <p:spPr>
          <a:xfrm flipH="1">
            <a:off x="15048861" y="4052012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167">
            <a:extLst>
              <a:ext uri="{FF2B5EF4-FFF2-40B4-BE49-F238E27FC236}">
                <a16:creationId xmlns:a16="http://schemas.microsoft.com/office/drawing/2014/main" id="{2E1B7A9E-A0E4-AEBF-A6D0-3FDB486EC7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04058" y="3486429"/>
            <a:ext cx="1148832" cy="117068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168">
            <a:extLst>
              <a:ext uri="{FF2B5EF4-FFF2-40B4-BE49-F238E27FC236}">
                <a16:creationId xmlns:a16="http://schemas.microsoft.com/office/drawing/2014/main" id="{80C1B3D7-CF65-7685-4125-7A783A2B41AF}"/>
              </a:ext>
            </a:extLst>
          </p:cNvPr>
          <p:cNvGrpSpPr>
            <a:grpSpLocks noChangeAspect="1"/>
          </p:cNvGrpSpPr>
          <p:nvPr/>
        </p:nvGrpSpPr>
        <p:grpSpPr>
          <a:xfrm>
            <a:off x="14787996" y="6138375"/>
            <a:ext cx="764391" cy="1250673"/>
            <a:chOff x="10619009" y="969887"/>
            <a:chExt cx="434305" cy="71059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B0F3A43-0C76-2DAE-D588-CC31C13647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710000" y="1470641"/>
              <a:ext cx="288900" cy="20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БД</a:t>
              </a:r>
            </a:p>
          </p:txBody>
        </p:sp>
        <p:pic>
          <p:nvPicPr>
            <p:cNvPr id="82" name="Рисунок 170">
              <a:extLst>
                <a:ext uri="{FF2B5EF4-FFF2-40B4-BE49-F238E27FC236}">
                  <a16:creationId xmlns:a16="http://schemas.microsoft.com/office/drawing/2014/main" id="{2875ED8D-DC51-3E0C-2F01-2B0C9311B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19009" y="969887"/>
              <a:ext cx="434305" cy="508230"/>
            </a:xfrm>
            <a:prstGeom prst="rect">
              <a:avLst/>
            </a:prstGeom>
          </p:spPr>
        </p:pic>
      </p:grpSp>
      <p:cxnSp>
        <p:nvCxnSpPr>
          <p:cNvPr id="83" name="Прямая со стрелкой 171">
            <a:extLst>
              <a:ext uri="{FF2B5EF4-FFF2-40B4-BE49-F238E27FC236}">
                <a16:creationId xmlns:a16="http://schemas.microsoft.com/office/drawing/2014/main" id="{AF2136B0-569B-FAE6-297A-50D66BC00D9D}"/>
              </a:ext>
            </a:extLst>
          </p:cNvPr>
          <p:cNvCxnSpPr>
            <a:cxnSpLocks/>
          </p:cNvCxnSpPr>
          <p:nvPr/>
        </p:nvCxnSpPr>
        <p:spPr>
          <a:xfrm>
            <a:off x="15714018" y="3112511"/>
            <a:ext cx="936000" cy="13670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172">
            <a:extLst>
              <a:ext uri="{FF2B5EF4-FFF2-40B4-BE49-F238E27FC236}">
                <a16:creationId xmlns:a16="http://schemas.microsoft.com/office/drawing/2014/main" id="{06A0AA26-62D4-CB21-5BF3-AF373A34901D}"/>
              </a:ext>
            </a:extLst>
          </p:cNvPr>
          <p:cNvCxnSpPr>
            <a:cxnSpLocks/>
          </p:cNvCxnSpPr>
          <p:nvPr/>
        </p:nvCxnSpPr>
        <p:spPr>
          <a:xfrm flipH="1" flipV="1">
            <a:off x="15703590" y="3320216"/>
            <a:ext cx="936000" cy="7260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381">
            <a:extLst>
              <a:ext uri="{FF2B5EF4-FFF2-40B4-BE49-F238E27FC236}">
                <a16:creationId xmlns:a16="http://schemas.microsoft.com/office/drawing/2014/main" id="{53B0FC0B-5814-4E32-7D6E-01681AF77FC5}"/>
              </a:ext>
            </a:extLst>
          </p:cNvPr>
          <p:cNvCxnSpPr>
            <a:cxnSpLocks/>
          </p:cNvCxnSpPr>
          <p:nvPr/>
        </p:nvCxnSpPr>
        <p:spPr>
          <a:xfrm flipH="1">
            <a:off x="13081001" y="4664906"/>
            <a:ext cx="1101654" cy="11796"/>
          </a:xfrm>
          <a:prstGeom prst="straightConnector1">
            <a:avLst/>
          </a:prstGeom>
          <a:ln w="25400">
            <a:solidFill>
              <a:srgbClr val="FF417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130">
            <a:extLst>
              <a:ext uri="{FF2B5EF4-FFF2-40B4-BE49-F238E27FC236}">
                <a16:creationId xmlns:a16="http://schemas.microsoft.com/office/drawing/2014/main" id="{F33B1F95-FFFB-5D20-4882-62337EF1EECD}"/>
              </a:ext>
            </a:extLst>
          </p:cNvPr>
          <p:cNvCxnSpPr>
            <a:cxnSpLocks/>
          </p:cNvCxnSpPr>
          <p:nvPr/>
        </p:nvCxnSpPr>
        <p:spPr>
          <a:xfrm flipV="1">
            <a:off x="2441026" y="5400978"/>
            <a:ext cx="452076" cy="1516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2F7E66E-34EB-F093-B059-48C3F1993F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05" y="8086195"/>
            <a:ext cx="767858" cy="775774"/>
          </a:xfrm>
          <a:prstGeom prst="rect">
            <a:avLst/>
          </a:prstGeom>
        </p:spPr>
      </p:pic>
      <p:cxnSp>
        <p:nvCxnSpPr>
          <p:cNvPr id="102" name="Прямая со стрелкой 130">
            <a:extLst>
              <a:ext uri="{FF2B5EF4-FFF2-40B4-BE49-F238E27FC236}">
                <a16:creationId xmlns:a16="http://schemas.microsoft.com/office/drawing/2014/main" id="{867B4F05-447F-5A91-76FF-5B4261C88555}"/>
              </a:ext>
            </a:extLst>
          </p:cNvPr>
          <p:cNvCxnSpPr>
            <a:cxnSpLocks/>
          </p:cNvCxnSpPr>
          <p:nvPr/>
        </p:nvCxnSpPr>
        <p:spPr>
          <a:xfrm>
            <a:off x="16075901" y="7484921"/>
            <a:ext cx="3446" cy="536774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0">
            <a:extLst>
              <a:ext uri="{FF2B5EF4-FFF2-40B4-BE49-F238E27FC236}">
                <a16:creationId xmlns:a16="http://schemas.microsoft.com/office/drawing/2014/main" id="{67C5BFF0-9886-6279-5F51-31EE63A7C2DA}"/>
              </a:ext>
            </a:extLst>
          </p:cNvPr>
          <p:cNvSpPr/>
          <p:nvPr/>
        </p:nvSpPr>
        <p:spPr>
          <a:xfrm>
            <a:off x="3430982" y="7709526"/>
            <a:ext cx="2380204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Единый инсталлятор и обновления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">
            <a:extLst>
              <a:ext uri="{FF2B5EF4-FFF2-40B4-BE49-F238E27FC236}">
                <a16:creationId xmlns:a16="http://schemas.microsoft.com/office/drawing/2014/main" id="{DA722D45-951B-B004-C161-86251FE1B467}"/>
              </a:ext>
            </a:extLst>
          </p:cNvPr>
          <p:cNvSpPr/>
          <p:nvPr/>
        </p:nvSpPr>
        <p:spPr>
          <a:xfrm>
            <a:off x="6040480" y="7709526"/>
            <a:ext cx="3236308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Централизованный мониторинг и управление</a:t>
            </a:r>
          </a:p>
        </p:txBody>
      </p:sp>
      <p:sp>
        <p:nvSpPr>
          <p:cNvPr id="124" name="Прямоугольник 11">
            <a:extLst>
              <a:ext uri="{FF2B5EF4-FFF2-40B4-BE49-F238E27FC236}">
                <a16:creationId xmlns:a16="http://schemas.microsoft.com/office/drawing/2014/main" id="{4E4DDC8C-A4F1-150A-FE18-165E1F62D77B}"/>
              </a:ext>
            </a:extLst>
          </p:cNvPr>
          <p:cNvSpPr/>
          <p:nvPr/>
        </p:nvSpPr>
        <p:spPr>
          <a:xfrm>
            <a:off x="9530560" y="7711722"/>
            <a:ext cx="3236308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Резервирование и восстановление</a:t>
            </a:r>
          </a:p>
        </p:txBody>
      </p:sp>
      <p:cxnSp>
        <p:nvCxnSpPr>
          <p:cNvPr id="125" name="Прямая со стрелкой 130">
            <a:extLst>
              <a:ext uri="{FF2B5EF4-FFF2-40B4-BE49-F238E27FC236}">
                <a16:creationId xmlns:a16="http://schemas.microsoft.com/office/drawing/2014/main" id="{6A2BA8A0-2BD2-7538-5DE3-707A9BFC3E78}"/>
              </a:ext>
            </a:extLst>
          </p:cNvPr>
          <p:cNvCxnSpPr>
            <a:cxnSpLocks/>
          </p:cNvCxnSpPr>
          <p:nvPr/>
        </p:nvCxnSpPr>
        <p:spPr>
          <a:xfrm flipV="1">
            <a:off x="4612491" y="7050150"/>
            <a:ext cx="7150" cy="622932"/>
          </a:xfrm>
          <a:prstGeom prst="straightConnector1">
            <a:avLst/>
          </a:prstGeom>
          <a:ln w="25400">
            <a:gradFill flip="none" rotWithShape="1">
              <a:gsLst>
                <a:gs pos="39000">
                  <a:schemeClr val="tx1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0">
            <a:extLst>
              <a:ext uri="{FF2B5EF4-FFF2-40B4-BE49-F238E27FC236}">
                <a16:creationId xmlns:a16="http://schemas.microsoft.com/office/drawing/2014/main" id="{293CE6EC-01A8-979E-AA24-7E39F6D9899B}"/>
              </a:ext>
            </a:extLst>
          </p:cNvPr>
          <p:cNvCxnSpPr>
            <a:cxnSpLocks/>
          </p:cNvCxnSpPr>
          <p:nvPr/>
        </p:nvCxnSpPr>
        <p:spPr>
          <a:xfrm flipV="1">
            <a:off x="7547303" y="7060424"/>
            <a:ext cx="7150" cy="622932"/>
          </a:xfrm>
          <a:prstGeom prst="straightConnector1">
            <a:avLst/>
          </a:prstGeom>
          <a:ln w="25400">
            <a:gradFill flip="none" rotWithShape="1">
              <a:gsLst>
                <a:gs pos="39000">
                  <a:schemeClr val="tx1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0">
            <a:extLst>
              <a:ext uri="{FF2B5EF4-FFF2-40B4-BE49-F238E27FC236}">
                <a16:creationId xmlns:a16="http://schemas.microsoft.com/office/drawing/2014/main" id="{7FDBA6D9-5184-C7E8-FABD-6D539AC5EBB8}"/>
              </a:ext>
            </a:extLst>
          </p:cNvPr>
          <p:cNvCxnSpPr>
            <a:cxnSpLocks/>
          </p:cNvCxnSpPr>
          <p:nvPr/>
        </p:nvCxnSpPr>
        <p:spPr>
          <a:xfrm flipV="1">
            <a:off x="11141565" y="7050150"/>
            <a:ext cx="7150" cy="622932"/>
          </a:xfrm>
          <a:prstGeom prst="straightConnector1">
            <a:avLst/>
          </a:prstGeom>
          <a:ln w="25400">
            <a:gradFill flip="none" rotWithShape="1">
              <a:gsLst>
                <a:gs pos="39000">
                  <a:schemeClr val="tx1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8C761C-4455-4428-BAE7-8F9D03F56D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4933" y="1860186"/>
            <a:ext cx="3329414" cy="79452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61D199E-095F-B61E-4C35-D96F6FA7F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85" y="1893233"/>
            <a:ext cx="1557722" cy="1557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E4B8F4-539B-A3DA-5EAC-9118EE65DA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687361" y="2076105"/>
            <a:ext cx="966538" cy="434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1C8C29-A4B9-F6EA-E9A0-6F3D0189B9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687363" y="2564553"/>
            <a:ext cx="966538" cy="434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5977B1-074E-3C0A-EA5B-BF765C12AA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7962" y="2350117"/>
            <a:ext cx="381000" cy="361950"/>
          </a:xfrm>
          <a:prstGeom prst="rect">
            <a:avLst/>
          </a:prstGeom>
        </p:spPr>
      </p:pic>
      <p:sp>
        <p:nvSpPr>
          <p:cNvPr id="19" name="TextBox 229">
            <a:extLst>
              <a:ext uri="{FF2B5EF4-FFF2-40B4-BE49-F238E27FC236}">
                <a16:creationId xmlns:a16="http://schemas.microsoft.com/office/drawing/2014/main" id="{9D7B19B9-CEEA-7BA1-F2F5-2288168CD884}"/>
              </a:ext>
            </a:extLst>
          </p:cNvPr>
          <p:cNvSpPr txBox="1"/>
          <p:nvPr/>
        </p:nvSpPr>
        <p:spPr>
          <a:xfrm>
            <a:off x="9014573" y="2234207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37160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fdp.inmemory</a:t>
            </a:r>
            <a:endParaRPr lang="ru-RU" sz="22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22" name="Прямая со стрелкой 130">
            <a:extLst>
              <a:ext uri="{FF2B5EF4-FFF2-40B4-BE49-F238E27FC236}">
                <a16:creationId xmlns:a16="http://schemas.microsoft.com/office/drawing/2014/main" id="{8750E56F-E3DA-532F-B94C-BE203430623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38655" y="2672095"/>
            <a:ext cx="1802730" cy="1176466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130">
            <a:extLst>
              <a:ext uri="{FF2B5EF4-FFF2-40B4-BE49-F238E27FC236}">
                <a16:creationId xmlns:a16="http://schemas.microsoft.com/office/drawing/2014/main" id="{5105991C-7E4C-1B66-2613-01CC5B0830E3}"/>
              </a:ext>
            </a:extLst>
          </p:cNvPr>
          <p:cNvCxnSpPr>
            <a:cxnSpLocks/>
          </p:cNvCxnSpPr>
          <p:nvPr/>
        </p:nvCxnSpPr>
        <p:spPr>
          <a:xfrm flipH="1" flipV="1">
            <a:off x="8696879" y="2698259"/>
            <a:ext cx="1855642" cy="98662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130">
            <a:extLst>
              <a:ext uri="{FF2B5EF4-FFF2-40B4-BE49-F238E27FC236}">
                <a16:creationId xmlns:a16="http://schemas.microsoft.com/office/drawing/2014/main" id="{48F06CBF-13F9-2FE3-5421-12B92658D0D7}"/>
              </a:ext>
            </a:extLst>
          </p:cNvPr>
          <p:cNvCxnSpPr>
            <a:cxnSpLocks/>
          </p:cNvCxnSpPr>
          <p:nvPr/>
        </p:nvCxnSpPr>
        <p:spPr>
          <a:xfrm flipV="1">
            <a:off x="7605015" y="3369195"/>
            <a:ext cx="11474" cy="92136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ACA49B4-0AD5-D06A-0516-A65ECEEA6D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4237" y="5499687"/>
            <a:ext cx="1333707" cy="40982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D011AB6-EBAF-E75A-BED4-64E96EED9E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2979" y="5264608"/>
            <a:ext cx="1904710" cy="95235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F84DEA7-6C84-D4FA-3B43-4E5A6DC7BE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1341" y="5480654"/>
            <a:ext cx="2087896" cy="5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24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54" y="162587"/>
            <a:ext cx="17363368" cy="791418"/>
          </a:xfrm>
        </p:spPr>
        <p:txBody>
          <a:bodyPr>
            <a:normAutofit fontScale="90000"/>
          </a:bodyPr>
          <a:lstStyle/>
          <a:p>
            <a:r>
              <a:rPr lang="ru-RU" sz="5000" b="1" dirty="0">
                <a:solidFill>
                  <a:srgbClr val="1241D8"/>
                </a:solidFill>
                <a:latin typeface="Raleway"/>
                <a:cs typeface="Arial"/>
              </a:rPr>
              <a:t>Форсайт</a:t>
            </a:r>
            <a:r>
              <a:rPr lang="en-US" sz="5000" b="1" dirty="0">
                <a:solidFill>
                  <a:srgbClr val="1241D8"/>
                </a:solidFill>
                <a:latin typeface="Raleway"/>
                <a:cs typeface="Arial"/>
              </a:rPr>
              <a:t>.</a:t>
            </a:r>
            <a:r>
              <a:rPr lang="ru-RU" sz="5000" b="1" dirty="0">
                <a:solidFill>
                  <a:srgbClr val="1241D8"/>
                </a:solidFill>
                <a:latin typeface="Raleway"/>
                <a:cs typeface="Arial"/>
              </a:rPr>
              <a:t>Платформа Данных </a:t>
            </a:r>
            <a:r>
              <a:rPr lang="en-US" sz="5000" b="1" dirty="0">
                <a:solidFill>
                  <a:srgbClr val="1241D8"/>
                </a:solidFill>
                <a:latin typeface="Raleway"/>
                <a:cs typeface="Arial"/>
              </a:rPr>
              <a:t>– </a:t>
            </a:r>
            <a:r>
              <a:rPr lang="ru-RU" sz="5000" b="1" dirty="0">
                <a:solidFill>
                  <a:srgbClr val="1241D8"/>
                </a:solidFill>
                <a:latin typeface="Raleway"/>
                <a:cs typeface="Arial"/>
              </a:rPr>
              <a:t>поставка с другими форками БД по </a:t>
            </a:r>
            <a:r>
              <a:rPr lang="en-US" sz="5000" b="1" dirty="0">
                <a:solidFill>
                  <a:srgbClr val="1241D8"/>
                </a:solidFill>
                <a:latin typeface="Raleway"/>
                <a:cs typeface="Arial"/>
              </a:rPr>
              <a:t>OEM-</a:t>
            </a:r>
            <a:r>
              <a:rPr lang="ru-RU" sz="5000" b="1" dirty="0">
                <a:solidFill>
                  <a:srgbClr val="1241D8"/>
                </a:solidFill>
                <a:latin typeface="Raleway"/>
                <a:cs typeface="Arial"/>
              </a:rPr>
              <a:t>соглашению</a:t>
            </a:r>
            <a:r>
              <a:rPr lang="en-US" sz="5000" b="1" dirty="0">
                <a:solidFill>
                  <a:srgbClr val="1241D8"/>
                </a:solidFill>
                <a:latin typeface="Raleway"/>
                <a:cs typeface="Arial"/>
              </a:rPr>
              <a:t> (Postgres Pro/Tantor)</a:t>
            </a:r>
            <a:endParaRPr lang="ru-RU" sz="5000" b="1" dirty="0">
              <a:solidFill>
                <a:srgbClr val="1241D8"/>
              </a:solidFill>
              <a:latin typeface="Raleway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9474" y="2732347"/>
            <a:ext cx="2067682" cy="1857361"/>
            <a:chOff x="1243301" y="2555577"/>
            <a:chExt cx="1033841" cy="9286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43301" y="3161092"/>
              <a:ext cx="10338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4206" y="4914455"/>
            <a:ext cx="2067682" cy="1857361"/>
            <a:chOff x="1243301" y="2555577"/>
            <a:chExt cx="1033841" cy="92868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243301" y="3161092"/>
              <a:ext cx="103384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6608" y="7750417"/>
            <a:ext cx="2098138" cy="1857361"/>
            <a:chOff x="1235687" y="2555577"/>
            <a:chExt cx="1049069" cy="92868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81" y="2555577"/>
              <a:ext cx="596878" cy="59687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235687" y="3161092"/>
              <a:ext cx="1049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Система</a:t>
              </a:r>
            </a:p>
            <a:p>
              <a:pPr defTabSz="1371600">
                <a:buClrTx/>
                <a:defRPr/>
              </a:pPr>
              <a:r>
                <a:rPr lang="ru-RU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источник </a:t>
              </a:r>
              <a:r>
                <a: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  <a:endParaRPr lang="ru-RU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984529" y="67002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  <a:defRPr/>
            </a:pPr>
            <a:r>
              <a:rPr lang="en-US" sz="4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lang="ru-RU" sz="4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A1B4B1-C078-7D99-753B-8D3869DFE5B4}"/>
              </a:ext>
            </a:extLst>
          </p:cNvPr>
          <p:cNvGrpSpPr/>
          <p:nvPr/>
        </p:nvGrpSpPr>
        <p:grpSpPr>
          <a:xfrm>
            <a:off x="275711" y="1627136"/>
            <a:ext cx="2166970" cy="8323192"/>
            <a:chOff x="1961765" y="714792"/>
            <a:chExt cx="2564514" cy="41924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F4242-F895-CB02-5DC9-0CB34A287817}"/>
                </a:ext>
              </a:extLst>
            </p:cNvPr>
            <p:cNvSpPr/>
            <p:nvPr/>
          </p:nvSpPr>
          <p:spPr>
            <a:xfrm>
              <a:off x="1961765" y="714792"/>
              <a:ext cx="2564514" cy="46478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r>
                <a:rPr lang="ru-RU" sz="22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Источники данных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6D381-9587-D329-07DA-768A7536C2FD}"/>
                </a:ext>
              </a:extLst>
            </p:cNvPr>
            <p:cNvSpPr/>
            <p:nvPr/>
          </p:nvSpPr>
          <p:spPr>
            <a:xfrm>
              <a:off x="1961765" y="998220"/>
              <a:ext cx="2564513" cy="3909060"/>
            </a:xfrm>
            <a:prstGeom prst="rect">
              <a:avLst/>
            </a:prstGeom>
            <a:no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  <a:defRPr/>
              </a:pPr>
              <a:endParaRPr lang="ru-RU" sz="36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82">
            <a:extLst>
              <a:ext uri="{FF2B5EF4-FFF2-40B4-BE49-F238E27FC236}">
                <a16:creationId xmlns:a16="http://schemas.microsoft.com/office/drawing/2014/main" id="{61A4E765-0D2A-86FD-0062-83C3288B4822}"/>
              </a:ext>
            </a:extLst>
          </p:cNvPr>
          <p:cNvSpPr/>
          <p:nvPr/>
        </p:nvSpPr>
        <p:spPr>
          <a:xfrm>
            <a:off x="2898806" y="1759435"/>
            <a:ext cx="10169956" cy="5280442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3378FC9-B5FA-AB2A-AD74-7BB8E4848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55" y="3732855"/>
            <a:ext cx="1557722" cy="155772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6F7A354-2C14-5288-13B6-6CD342118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85" y="3702033"/>
            <a:ext cx="1557722" cy="155772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C70CB3D-2EB5-FB57-D067-E84878B37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71" y="3707999"/>
            <a:ext cx="1557722" cy="1557722"/>
          </a:xfrm>
          <a:prstGeom prst="rect">
            <a:avLst/>
          </a:prstGeom>
        </p:spPr>
      </p:pic>
      <p:sp>
        <p:nvSpPr>
          <p:cNvPr id="31" name="Выноска: стрелка влево-вправо 4">
            <a:extLst>
              <a:ext uri="{FF2B5EF4-FFF2-40B4-BE49-F238E27FC236}">
                <a16:creationId xmlns:a16="http://schemas.microsoft.com/office/drawing/2014/main" id="{37C3B632-9D41-896F-986A-DD841553F7A1}"/>
              </a:ext>
            </a:extLst>
          </p:cNvPr>
          <p:cNvSpPr/>
          <p:nvPr/>
        </p:nvSpPr>
        <p:spPr>
          <a:xfrm>
            <a:off x="4938655" y="4261661"/>
            <a:ext cx="1904710" cy="335266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PXF</a:t>
            </a:r>
            <a:endParaRPr lang="ru-RU" sz="2000" dirty="0"/>
          </a:p>
        </p:txBody>
      </p:sp>
      <p:sp>
        <p:nvSpPr>
          <p:cNvPr id="33" name="Выноска: стрелка влево-вправо 4">
            <a:extLst>
              <a:ext uri="{FF2B5EF4-FFF2-40B4-BE49-F238E27FC236}">
                <a16:creationId xmlns:a16="http://schemas.microsoft.com/office/drawing/2014/main" id="{321B5386-22F3-D3B6-BEA6-9DA4CA682ACB}"/>
              </a:ext>
            </a:extLst>
          </p:cNvPr>
          <p:cNvSpPr/>
          <p:nvPr/>
        </p:nvSpPr>
        <p:spPr>
          <a:xfrm>
            <a:off x="8254625" y="4229429"/>
            <a:ext cx="1904710" cy="362474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PXF</a:t>
            </a:r>
            <a:endParaRPr lang="ru-RU" sz="2000" dirty="0"/>
          </a:p>
        </p:txBody>
      </p:sp>
      <p:pic>
        <p:nvPicPr>
          <p:cNvPr id="37" name="Google Shape;520;p44">
            <a:extLst>
              <a:ext uri="{FF2B5EF4-FFF2-40B4-BE49-F238E27FC236}">
                <a16:creationId xmlns:a16="http://schemas.microsoft.com/office/drawing/2014/main" id="{75F23D5E-B74E-C355-CDDB-83656F1704A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64444" y="1858479"/>
            <a:ext cx="3064384" cy="7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182">
            <a:extLst>
              <a:ext uri="{FF2B5EF4-FFF2-40B4-BE49-F238E27FC236}">
                <a16:creationId xmlns:a16="http://schemas.microsoft.com/office/drawing/2014/main" id="{63B266DA-A8A6-9DD1-7B3E-02FD524AE4D5}"/>
              </a:ext>
            </a:extLst>
          </p:cNvPr>
          <p:cNvSpPr/>
          <p:nvPr/>
        </p:nvSpPr>
        <p:spPr>
          <a:xfrm>
            <a:off x="14200316" y="1635057"/>
            <a:ext cx="3728836" cy="5753674"/>
          </a:xfrm>
          <a:prstGeom prst="rect">
            <a:avLst/>
          </a:prstGeom>
          <a:noFill/>
          <a:ln>
            <a:solidFill>
              <a:srgbClr val="124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ru-RU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3" name="Группа 27">
            <a:extLst>
              <a:ext uri="{FF2B5EF4-FFF2-40B4-BE49-F238E27FC236}">
                <a16:creationId xmlns:a16="http://schemas.microsoft.com/office/drawing/2014/main" id="{FAF9A1D9-210B-BC19-8A34-315B6C7E2497}"/>
              </a:ext>
            </a:extLst>
          </p:cNvPr>
          <p:cNvGrpSpPr>
            <a:grpSpLocks noChangeAspect="1"/>
          </p:cNvGrpSpPr>
          <p:nvPr/>
        </p:nvGrpSpPr>
        <p:grpSpPr>
          <a:xfrm>
            <a:off x="16829560" y="2796400"/>
            <a:ext cx="845899" cy="1150403"/>
            <a:chOff x="11402403" y="2918171"/>
            <a:chExt cx="442550" cy="601854"/>
          </a:xfrm>
        </p:grpSpPr>
        <p:pic>
          <p:nvPicPr>
            <p:cNvPr id="44" name="Рисунок 324">
              <a:extLst>
                <a:ext uri="{FF2B5EF4-FFF2-40B4-BE49-F238E27FC236}">
                  <a16:creationId xmlns:a16="http://schemas.microsoft.com/office/drawing/2014/main" id="{B74AD700-D6D1-1894-5700-59AEEE44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02403" y="2918171"/>
              <a:ext cx="434401" cy="38867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0C9B1A-031D-F618-3AFA-481EE7231E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420430" y="3326802"/>
              <a:ext cx="424523" cy="193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Кубы</a:t>
              </a:r>
            </a:p>
          </p:txBody>
        </p:sp>
      </p:grpSp>
      <p:grpSp>
        <p:nvGrpSpPr>
          <p:cNvPr id="46" name="Группа 23">
            <a:extLst>
              <a:ext uri="{FF2B5EF4-FFF2-40B4-BE49-F238E27FC236}">
                <a16:creationId xmlns:a16="http://schemas.microsoft.com/office/drawing/2014/main" id="{BA2F947D-0D3B-CF82-823A-3625B041C1B3}"/>
              </a:ext>
            </a:extLst>
          </p:cNvPr>
          <p:cNvGrpSpPr/>
          <p:nvPr/>
        </p:nvGrpSpPr>
        <p:grpSpPr>
          <a:xfrm>
            <a:off x="14538359" y="4600863"/>
            <a:ext cx="1271502" cy="1040682"/>
            <a:chOff x="10416018" y="1978867"/>
            <a:chExt cx="635751" cy="5203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4468E-860C-8BE9-8900-5035F308C27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416018" y="2314542"/>
              <a:ext cx="63575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Таблицы</a:t>
              </a:r>
            </a:p>
          </p:txBody>
        </p:sp>
        <p:pic>
          <p:nvPicPr>
            <p:cNvPr id="48" name="Рисунок 326">
              <a:extLst>
                <a:ext uri="{FF2B5EF4-FFF2-40B4-BE49-F238E27FC236}">
                  <a16:creationId xmlns:a16="http://schemas.microsoft.com/office/drawing/2014/main" id="{0ABEFB3C-D06E-8FA2-6112-95D98F3E0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4413" y="1978867"/>
              <a:ext cx="398200" cy="334850"/>
            </a:xfrm>
            <a:prstGeom prst="rect">
              <a:avLst/>
            </a:prstGeom>
          </p:spPr>
        </p:pic>
      </p:grpSp>
      <p:grpSp>
        <p:nvGrpSpPr>
          <p:cNvPr id="49" name="Группа 6">
            <a:extLst>
              <a:ext uri="{FF2B5EF4-FFF2-40B4-BE49-F238E27FC236}">
                <a16:creationId xmlns:a16="http://schemas.microsoft.com/office/drawing/2014/main" id="{9E15B038-763F-7058-3F7F-215BD0E385FF}"/>
              </a:ext>
            </a:extLst>
          </p:cNvPr>
          <p:cNvGrpSpPr/>
          <p:nvPr/>
        </p:nvGrpSpPr>
        <p:grpSpPr>
          <a:xfrm>
            <a:off x="16730916" y="4591241"/>
            <a:ext cx="1107996" cy="1061878"/>
            <a:chOff x="8178409" y="975707"/>
            <a:chExt cx="553998" cy="530939"/>
          </a:xfrm>
        </p:grpSpPr>
        <p:pic>
          <p:nvPicPr>
            <p:cNvPr id="53" name="Рисунок 328">
              <a:extLst>
                <a:ext uri="{FF2B5EF4-FFF2-40B4-BE49-F238E27FC236}">
                  <a16:creationId xmlns:a16="http://schemas.microsoft.com/office/drawing/2014/main" id="{75D953BF-321C-01AB-0E36-4600C7944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00734" y="975707"/>
              <a:ext cx="294259" cy="353112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F6A331-4DAB-9517-59BF-2A4506CDDD6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78409" y="1321980"/>
              <a:ext cx="5539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Отчеты</a:t>
              </a:r>
            </a:p>
          </p:txBody>
        </p:sp>
      </p:grpSp>
      <p:grpSp>
        <p:nvGrpSpPr>
          <p:cNvPr id="56" name="Группа 26">
            <a:extLst>
              <a:ext uri="{FF2B5EF4-FFF2-40B4-BE49-F238E27FC236}">
                <a16:creationId xmlns:a16="http://schemas.microsoft.com/office/drawing/2014/main" id="{55006A05-AAB8-35F6-9455-3316EAFC73DC}"/>
              </a:ext>
            </a:extLst>
          </p:cNvPr>
          <p:cNvGrpSpPr>
            <a:grpSpLocks noChangeAspect="1"/>
          </p:cNvGrpSpPr>
          <p:nvPr/>
        </p:nvGrpSpPr>
        <p:grpSpPr>
          <a:xfrm>
            <a:off x="14176155" y="2882195"/>
            <a:ext cx="1837361" cy="1069254"/>
            <a:chOff x="9330683" y="2908286"/>
            <a:chExt cx="1002667" cy="58350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165B8D-E273-841F-529C-5BD9C18DF0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330683" y="3290240"/>
              <a:ext cx="1002667" cy="20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Справочники</a:t>
              </a:r>
            </a:p>
          </p:txBody>
        </p:sp>
        <p:pic>
          <p:nvPicPr>
            <p:cNvPr id="59" name="Рисунок 345">
              <a:extLst>
                <a:ext uri="{FF2B5EF4-FFF2-40B4-BE49-F238E27FC236}">
                  <a16:creationId xmlns:a16="http://schemas.microsoft.com/office/drawing/2014/main" id="{00B1B9E5-B854-C194-9DB0-839BDE59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36964" y="2908286"/>
              <a:ext cx="390103" cy="390103"/>
            </a:xfrm>
            <a:prstGeom prst="rect">
              <a:avLst/>
            </a:prstGeom>
          </p:spPr>
        </p:pic>
      </p:grpSp>
      <p:cxnSp>
        <p:nvCxnSpPr>
          <p:cNvPr id="68" name="Прямая со стрелкой 346">
            <a:extLst>
              <a:ext uri="{FF2B5EF4-FFF2-40B4-BE49-F238E27FC236}">
                <a16:creationId xmlns:a16="http://schemas.microsoft.com/office/drawing/2014/main" id="{5B653D0E-810A-83E4-9007-095D5AB0D184}"/>
              </a:ext>
            </a:extLst>
          </p:cNvPr>
          <p:cNvCxnSpPr>
            <a:cxnSpLocks/>
          </p:cNvCxnSpPr>
          <p:nvPr/>
        </p:nvCxnSpPr>
        <p:spPr>
          <a:xfrm flipH="1" flipV="1">
            <a:off x="17317141" y="401136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347">
            <a:extLst>
              <a:ext uri="{FF2B5EF4-FFF2-40B4-BE49-F238E27FC236}">
                <a16:creationId xmlns:a16="http://schemas.microsoft.com/office/drawing/2014/main" id="{084D337E-12F9-F76B-674C-7ACD9539B197}"/>
              </a:ext>
            </a:extLst>
          </p:cNvPr>
          <p:cNvCxnSpPr>
            <a:cxnSpLocks/>
          </p:cNvCxnSpPr>
          <p:nvPr/>
        </p:nvCxnSpPr>
        <p:spPr>
          <a:xfrm flipH="1">
            <a:off x="17085019" y="4022604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348">
            <a:extLst>
              <a:ext uri="{FF2B5EF4-FFF2-40B4-BE49-F238E27FC236}">
                <a16:creationId xmlns:a16="http://schemas.microsoft.com/office/drawing/2014/main" id="{717801A7-73CE-6B38-CBD6-DDE1FA7D69A6}"/>
              </a:ext>
            </a:extLst>
          </p:cNvPr>
          <p:cNvCxnSpPr>
            <a:cxnSpLocks/>
          </p:cNvCxnSpPr>
          <p:nvPr/>
        </p:nvCxnSpPr>
        <p:spPr>
          <a:xfrm flipH="1">
            <a:off x="15754874" y="3638381"/>
            <a:ext cx="1148832" cy="117068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1">
            <a:extLst>
              <a:ext uri="{FF2B5EF4-FFF2-40B4-BE49-F238E27FC236}">
                <a16:creationId xmlns:a16="http://schemas.microsoft.com/office/drawing/2014/main" id="{D2683573-DB67-E49B-9880-033A38F42F69}"/>
              </a:ext>
            </a:extLst>
          </p:cNvPr>
          <p:cNvGrpSpPr/>
          <p:nvPr/>
        </p:nvGrpSpPr>
        <p:grpSpPr>
          <a:xfrm>
            <a:off x="16831378" y="6291947"/>
            <a:ext cx="849592" cy="1099614"/>
            <a:chOff x="2292133" y="1759854"/>
            <a:chExt cx="424796" cy="549807"/>
          </a:xfrm>
        </p:grpSpPr>
        <p:pic>
          <p:nvPicPr>
            <p:cNvPr id="72" name="Рисунок 2">
              <a:extLst>
                <a:ext uri="{FF2B5EF4-FFF2-40B4-BE49-F238E27FC236}">
                  <a16:creationId xmlns:a16="http://schemas.microsoft.com/office/drawing/2014/main" id="{84B67BF8-5905-CDFD-484D-F1465106C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133" y="1759854"/>
              <a:ext cx="419158" cy="28579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385055-0EF8-A4C2-40AC-95ABAE1BEB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323231" y="2124995"/>
              <a:ext cx="3936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Роли</a:t>
              </a:r>
            </a:p>
          </p:txBody>
        </p:sp>
      </p:grpSp>
      <p:cxnSp>
        <p:nvCxnSpPr>
          <p:cNvPr id="74" name="Прямая со стрелкой 113">
            <a:extLst>
              <a:ext uri="{FF2B5EF4-FFF2-40B4-BE49-F238E27FC236}">
                <a16:creationId xmlns:a16="http://schemas.microsoft.com/office/drawing/2014/main" id="{78C44A7C-DB07-B8AC-6638-F73E843C2C1E}"/>
              </a:ext>
            </a:extLst>
          </p:cNvPr>
          <p:cNvCxnSpPr>
            <a:cxnSpLocks/>
          </p:cNvCxnSpPr>
          <p:nvPr/>
        </p:nvCxnSpPr>
        <p:spPr>
          <a:xfrm flipH="1" flipV="1">
            <a:off x="17236249" y="570886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158">
            <a:extLst>
              <a:ext uri="{FF2B5EF4-FFF2-40B4-BE49-F238E27FC236}">
                <a16:creationId xmlns:a16="http://schemas.microsoft.com/office/drawing/2014/main" id="{7992BC27-5008-DB85-A08F-D157CDF7A708}"/>
              </a:ext>
            </a:extLst>
          </p:cNvPr>
          <p:cNvCxnSpPr>
            <a:cxnSpLocks/>
          </p:cNvCxnSpPr>
          <p:nvPr/>
        </p:nvCxnSpPr>
        <p:spPr>
          <a:xfrm flipH="1" flipV="1">
            <a:off x="15293703" y="5707650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159">
            <a:extLst>
              <a:ext uri="{FF2B5EF4-FFF2-40B4-BE49-F238E27FC236}">
                <a16:creationId xmlns:a16="http://schemas.microsoft.com/office/drawing/2014/main" id="{1D1A4822-BE1B-E8D1-2E96-24BDE7C5D420}"/>
              </a:ext>
            </a:extLst>
          </p:cNvPr>
          <p:cNvCxnSpPr>
            <a:cxnSpLocks/>
          </p:cNvCxnSpPr>
          <p:nvPr/>
        </p:nvCxnSpPr>
        <p:spPr>
          <a:xfrm flipH="1">
            <a:off x="15061581" y="5718894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165">
            <a:extLst>
              <a:ext uri="{FF2B5EF4-FFF2-40B4-BE49-F238E27FC236}">
                <a16:creationId xmlns:a16="http://schemas.microsoft.com/office/drawing/2014/main" id="{06D98E73-ED35-59BD-63A6-5F16F20BA2AD}"/>
              </a:ext>
            </a:extLst>
          </p:cNvPr>
          <p:cNvCxnSpPr>
            <a:cxnSpLocks/>
          </p:cNvCxnSpPr>
          <p:nvPr/>
        </p:nvCxnSpPr>
        <p:spPr>
          <a:xfrm flipH="1" flipV="1">
            <a:off x="15280983" y="4040768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166">
            <a:extLst>
              <a:ext uri="{FF2B5EF4-FFF2-40B4-BE49-F238E27FC236}">
                <a16:creationId xmlns:a16="http://schemas.microsoft.com/office/drawing/2014/main" id="{362A26F1-4FFF-0FA8-E648-0327A8D598C2}"/>
              </a:ext>
            </a:extLst>
          </p:cNvPr>
          <p:cNvCxnSpPr>
            <a:cxnSpLocks/>
          </p:cNvCxnSpPr>
          <p:nvPr/>
        </p:nvCxnSpPr>
        <p:spPr>
          <a:xfrm flipH="1">
            <a:off x="15048861" y="4052012"/>
            <a:ext cx="3710" cy="39371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167">
            <a:extLst>
              <a:ext uri="{FF2B5EF4-FFF2-40B4-BE49-F238E27FC236}">
                <a16:creationId xmlns:a16="http://schemas.microsoft.com/office/drawing/2014/main" id="{2E1B7A9E-A0E4-AEBF-A6D0-3FDB486EC7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604058" y="3486429"/>
            <a:ext cx="1148832" cy="1170682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168">
            <a:extLst>
              <a:ext uri="{FF2B5EF4-FFF2-40B4-BE49-F238E27FC236}">
                <a16:creationId xmlns:a16="http://schemas.microsoft.com/office/drawing/2014/main" id="{80C1B3D7-CF65-7685-4125-7A783A2B41AF}"/>
              </a:ext>
            </a:extLst>
          </p:cNvPr>
          <p:cNvGrpSpPr>
            <a:grpSpLocks noChangeAspect="1"/>
          </p:cNvGrpSpPr>
          <p:nvPr/>
        </p:nvGrpSpPr>
        <p:grpSpPr>
          <a:xfrm>
            <a:off x="14787996" y="6138375"/>
            <a:ext cx="764391" cy="1250673"/>
            <a:chOff x="10619009" y="969887"/>
            <a:chExt cx="434305" cy="71059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B0F3A43-0C76-2DAE-D588-CC31C13647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710000" y="1470641"/>
              <a:ext cx="288900" cy="20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buClr>
                  <a:srgbClr val="1241D8"/>
                </a:buClr>
                <a:buSzPts val="700"/>
                <a:defRPr/>
              </a:pPr>
              <a:r>
                <a:rPr lang="ru-RU" sz="18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</a:rPr>
                <a:t>БД</a:t>
              </a:r>
            </a:p>
          </p:txBody>
        </p:sp>
        <p:pic>
          <p:nvPicPr>
            <p:cNvPr id="82" name="Рисунок 170">
              <a:extLst>
                <a:ext uri="{FF2B5EF4-FFF2-40B4-BE49-F238E27FC236}">
                  <a16:creationId xmlns:a16="http://schemas.microsoft.com/office/drawing/2014/main" id="{2875ED8D-DC51-3E0C-2F01-2B0C9311B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19009" y="969887"/>
              <a:ext cx="434305" cy="508230"/>
            </a:xfrm>
            <a:prstGeom prst="rect">
              <a:avLst/>
            </a:prstGeom>
          </p:spPr>
        </p:pic>
      </p:grpSp>
      <p:cxnSp>
        <p:nvCxnSpPr>
          <p:cNvPr id="83" name="Прямая со стрелкой 171">
            <a:extLst>
              <a:ext uri="{FF2B5EF4-FFF2-40B4-BE49-F238E27FC236}">
                <a16:creationId xmlns:a16="http://schemas.microsoft.com/office/drawing/2014/main" id="{AF2136B0-569B-FAE6-297A-50D66BC00D9D}"/>
              </a:ext>
            </a:extLst>
          </p:cNvPr>
          <p:cNvCxnSpPr>
            <a:cxnSpLocks/>
          </p:cNvCxnSpPr>
          <p:nvPr/>
        </p:nvCxnSpPr>
        <p:spPr>
          <a:xfrm>
            <a:off x="15714018" y="3112511"/>
            <a:ext cx="936000" cy="13670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172">
            <a:extLst>
              <a:ext uri="{FF2B5EF4-FFF2-40B4-BE49-F238E27FC236}">
                <a16:creationId xmlns:a16="http://schemas.microsoft.com/office/drawing/2014/main" id="{06A0AA26-62D4-CB21-5BF3-AF373A34901D}"/>
              </a:ext>
            </a:extLst>
          </p:cNvPr>
          <p:cNvCxnSpPr>
            <a:cxnSpLocks/>
          </p:cNvCxnSpPr>
          <p:nvPr/>
        </p:nvCxnSpPr>
        <p:spPr>
          <a:xfrm flipH="1" flipV="1">
            <a:off x="15703590" y="3320216"/>
            <a:ext cx="936000" cy="7260"/>
          </a:xfrm>
          <a:prstGeom prst="straightConnector1">
            <a:avLst/>
          </a:prstGeom>
          <a:ln>
            <a:solidFill>
              <a:srgbClr val="1241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381">
            <a:extLst>
              <a:ext uri="{FF2B5EF4-FFF2-40B4-BE49-F238E27FC236}">
                <a16:creationId xmlns:a16="http://schemas.microsoft.com/office/drawing/2014/main" id="{53B0FC0B-5814-4E32-7D6E-01681AF77FC5}"/>
              </a:ext>
            </a:extLst>
          </p:cNvPr>
          <p:cNvCxnSpPr>
            <a:cxnSpLocks/>
          </p:cNvCxnSpPr>
          <p:nvPr/>
        </p:nvCxnSpPr>
        <p:spPr>
          <a:xfrm flipH="1">
            <a:off x="13081001" y="4664906"/>
            <a:ext cx="1101654" cy="11796"/>
          </a:xfrm>
          <a:prstGeom prst="straightConnector1">
            <a:avLst/>
          </a:prstGeom>
          <a:ln w="25400">
            <a:solidFill>
              <a:srgbClr val="FF417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130">
            <a:extLst>
              <a:ext uri="{FF2B5EF4-FFF2-40B4-BE49-F238E27FC236}">
                <a16:creationId xmlns:a16="http://schemas.microsoft.com/office/drawing/2014/main" id="{F33B1F95-FFFB-5D20-4882-62337EF1EECD}"/>
              </a:ext>
            </a:extLst>
          </p:cNvPr>
          <p:cNvCxnSpPr>
            <a:cxnSpLocks/>
          </p:cNvCxnSpPr>
          <p:nvPr/>
        </p:nvCxnSpPr>
        <p:spPr>
          <a:xfrm flipV="1">
            <a:off x="2441026" y="5400978"/>
            <a:ext cx="452076" cy="1516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2F7E66E-34EB-F093-B059-48C3F1993F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05" y="8086195"/>
            <a:ext cx="767858" cy="775774"/>
          </a:xfrm>
          <a:prstGeom prst="rect">
            <a:avLst/>
          </a:prstGeom>
        </p:spPr>
      </p:pic>
      <p:cxnSp>
        <p:nvCxnSpPr>
          <p:cNvPr id="102" name="Прямая со стрелкой 130">
            <a:extLst>
              <a:ext uri="{FF2B5EF4-FFF2-40B4-BE49-F238E27FC236}">
                <a16:creationId xmlns:a16="http://schemas.microsoft.com/office/drawing/2014/main" id="{867B4F05-447F-5A91-76FF-5B4261C88555}"/>
              </a:ext>
            </a:extLst>
          </p:cNvPr>
          <p:cNvCxnSpPr>
            <a:cxnSpLocks/>
          </p:cNvCxnSpPr>
          <p:nvPr/>
        </p:nvCxnSpPr>
        <p:spPr>
          <a:xfrm>
            <a:off x="16075901" y="7484921"/>
            <a:ext cx="3446" cy="536774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0">
            <a:extLst>
              <a:ext uri="{FF2B5EF4-FFF2-40B4-BE49-F238E27FC236}">
                <a16:creationId xmlns:a16="http://schemas.microsoft.com/office/drawing/2014/main" id="{67C5BFF0-9886-6279-5F51-31EE63A7C2DA}"/>
              </a:ext>
            </a:extLst>
          </p:cNvPr>
          <p:cNvSpPr/>
          <p:nvPr/>
        </p:nvSpPr>
        <p:spPr>
          <a:xfrm>
            <a:off x="3430982" y="7709526"/>
            <a:ext cx="2380204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Единый инсталлятор и обновления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">
            <a:extLst>
              <a:ext uri="{FF2B5EF4-FFF2-40B4-BE49-F238E27FC236}">
                <a16:creationId xmlns:a16="http://schemas.microsoft.com/office/drawing/2014/main" id="{DA722D45-951B-B004-C161-86251FE1B467}"/>
              </a:ext>
            </a:extLst>
          </p:cNvPr>
          <p:cNvSpPr/>
          <p:nvPr/>
        </p:nvSpPr>
        <p:spPr>
          <a:xfrm>
            <a:off x="6040480" y="7709526"/>
            <a:ext cx="3236308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Централизованный мониторинг и управление</a:t>
            </a:r>
          </a:p>
        </p:txBody>
      </p:sp>
      <p:sp>
        <p:nvSpPr>
          <p:cNvPr id="124" name="Прямоугольник 11">
            <a:extLst>
              <a:ext uri="{FF2B5EF4-FFF2-40B4-BE49-F238E27FC236}">
                <a16:creationId xmlns:a16="http://schemas.microsoft.com/office/drawing/2014/main" id="{4E4DDC8C-A4F1-150A-FE18-165E1F62D77B}"/>
              </a:ext>
            </a:extLst>
          </p:cNvPr>
          <p:cNvSpPr/>
          <p:nvPr/>
        </p:nvSpPr>
        <p:spPr>
          <a:xfrm>
            <a:off x="9530560" y="7711722"/>
            <a:ext cx="3236308" cy="121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Резервирование и восстановление</a:t>
            </a:r>
          </a:p>
        </p:txBody>
      </p:sp>
      <p:cxnSp>
        <p:nvCxnSpPr>
          <p:cNvPr id="125" name="Прямая со стрелкой 130">
            <a:extLst>
              <a:ext uri="{FF2B5EF4-FFF2-40B4-BE49-F238E27FC236}">
                <a16:creationId xmlns:a16="http://schemas.microsoft.com/office/drawing/2014/main" id="{6A2BA8A0-2BD2-7538-5DE3-707A9BFC3E78}"/>
              </a:ext>
            </a:extLst>
          </p:cNvPr>
          <p:cNvCxnSpPr>
            <a:cxnSpLocks/>
          </p:cNvCxnSpPr>
          <p:nvPr/>
        </p:nvCxnSpPr>
        <p:spPr>
          <a:xfrm flipV="1">
            <a:off x="4612491" y="7050150"/>
            <a:ext cx="7150" cy="622932"/>
          </a:xfrm>
          <a:prstGeom prst="straightConnector1">
            <a:avLst/>
          </a:prstGeom>
          <a:ln w="25400">
            <a:gradFill flip="none" rotWithShape="1">
              <a:gsLst>
                <a:gs pos="39000">
                  <a:schemeClr val="tx1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0">
            <a:extLst>
              <a:ext uri="{FF2B5EF4-FFF2-40B4-BE49-F238E27FC236}">
                <a16:creationId xmlns:a16="http://schemas.microsoft.com/office/drawing/2014/main" id="{293CE6EC-01A8-979E-AA24-7E39F6D9899B}"/>
              </a:ext>
            </a:extLst>
          </p:cNvPr>
          <p:cNvCxnSpPr>
            <a:cxnSpLocks/>
          </p:cNvCxnSpPr>
          <p:nvPr/>
        </p:nvCxnSpPr>
        <p:spPr>
          <a:xfrm flipV="1">
            <a:off x="7547303" y="7060424"/>
            <a:ext cx="7150" cy="622932"/>
          </a:xfrm>
          <a:prstGeom prst="straightConnector1">
            <a:avLst/>
          </a:prstGeom>
          <a:ln w="25400">
            <a:gradFill flip="none" rotWithShape="1">
              <a:gsLst>
                <a:gs pos="39000">
                  <a:schemeClr val="tx1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0">
            <a:extLst>
              <a:ext uri="{FF2B5EF4-FFF2-40B4-BE49-F238E27FC236}">
                <a16:creationId xmlns:a16="http://schemas.microsoft.com/office/drawing/2014/main" id="{7FDBA6D9-5184-C7E8-FABD-6D539AC5EBB8}"/>
              </a:ext>
            </a:extLst>
          </p:cNvPr>
          <p:cNvCxnSpPr>
            <a:cxnSpLocks/>
          </p:cNvCxnSpPr>
          <p:nvPr/>
        </p:nvCxnSpPr>
        <p:spPr>
          <a:xfrm flipV="1">
            <a:off x="11141565" y="7050150"/>
            <a:ext cx="7150" cy="622932"/>
          </a:xfrm>
          <a:prstGeom prst="straightConnector1">
            <a:avLst/>
          </a:prstGeom>
          <a:ln w="25400">
            <a:gradFill flip="none" rotWithShape="1">
              <a:gsLst>
                <a:gs pos="39000">
                  <a:schemeClr val="tx1"/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8C761C-4455-4428-BAE7-8F9D03F56D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4933" y="1860186"/>
            <a:ext cx="3329414" cy="7945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081FBD-3CB7-4BC5-98E1-E71B870A7B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05769" y="5418115"/>
            <a:ext cx="2524246" cy="336566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61D199E-095F-B61E-4C35-D96F6FA7F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85" y="1893233"/>
            <a:ext cx="1557722" cy="1557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E4B8F4-539B-A3DA-5EAC-9118EE65DA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687361" y="2076105"/>
            <a:ext cx="966538" cy="434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1C8C29-A4B9-F6EA-E9A0-6F3D0189B9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687363" y="2564553"/>
            <a:ext cx="966538" cy="434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5977B1-074E-3C0A-EA5B-BF765C12AA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7962" y="2350117"/>
            <a:ext cx="381000" cy="361950"/>
          </a:xfrm>
          <a:prstGeom prst="rect">
            <a:avLst/>
          </a:prstGeom>
        </p:spPr>
      </p:pic>
      <p:sp>
        <p:nvSpPr>
          <p:cNvPr id="19" name="TextBox 229">
            <a:extLst>
              <a:ext uri="{FF2B5EF4-FFF2-40B4-BE49-F238E27FC236}">
                <a16:creationId xmlns:a16="http://schemas.microsoft.com/office/drawing/2014/main" id="{9D7B19B9-CEEA-7BA1-F2F5-2288168CD884}"/>
              </a:ext>
            </a:extLst>
          </p:cNvPr>
          <p:cNvSpPr txBox="1"/>
          <p:nvPr/>
        </p:nvSpPr>
        <p:spPr>
          <a:xfrm>
            <a:off x="9014573" y="2234207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37160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fdp.inmemory</a:t>
            </a:r>
            <a:endParaRPr lang="ru-RU" sz="22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22" name="Прямая со стрелкой 130">
            <a:extLst>
              <a:ext uri="{FF2B5EF4-FFF2-40B4-BE49-F238E27FC236}">
                <a16:creationId xmlns:a16="http://schemas.microsoft.com/office/drawing/2014/main" id="{8750E56F-E3DA-532F-B94C-BE203430623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38655" y="2672095"/>
            <a:ext cx="1802730" cy="1176466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130">
            <a:extLst>
              <a:ext uri="{FF2B5EF4-FFF2-40B4-BE49-F238E27FC236}">
                <a16:creationId xmlns:a16="http://schemas.microsoft.com/office/drawing/2014/main" id="{5105991C-7E4C-1B66-2613-01CC5B0830E3}"/>
              </a:ext>
            </a:extLst>
          </p:cNvPr>
          <p:cNvCxnSpPr>
            <a:cxnSpLocks/>
          </p:cNvCxnSpPr>
          <p:nvPr/>
        </p:nvCxnSpPr>
        <p:spPr>
          <a:xfrm flipH="1" flipV="1">
            <a:off x="8696879" y="2698259"/>
            <a:ext cx="1855642" cy="98662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130">
            <a:extLst>
              <a:ext uri="{FF2B5EF4-FFF2-40B4-BE49-F238E27FC236}">
                <a16:creationId xmlns:a16="http://schemas.microsoft.com/office/drawing/2014/main" id="{48F06CBF-13F9-2FE3-5421-12B92658D0D7}"/>
              </a:ext>
            </a:extLst>
          </p:cNvPr>
          <p:cNvCxnSpPr>
            <a:cxnSpLocks/>
          </p:cNvCxnSpPr>
          <p:nvPr/>
        </p:nvCxnSpPr>
        <p:spPr>
          <a:xfrm flipV="1">
            <a:off x="7605015" y="3369195"/>
            <a:ext cx="11474" cy="921362"/>
          </a:xfrm>
          <a:prstGeom prst="straightConnector1">
            <a:avLst/>
          </a:prstGeom>
          <a:ln w="19050"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09BC33-A2AC-8178-2287-5E5AA5AB3F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07569" y="5272282"/>
            <a:ext cx="1707707" cy="546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229723-83B3-58D1-B26E-ABECDAA58D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48164" y="5411044"/>
            <a:ext cx="2484360" cy="3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24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5A795314C39B4AB3473C79DB73360A" ma:contentTypeVersion="9" ma:contentTypeDescription="Создание документа." ma:contentTypeScope="" ma:versionID="b615e199ad8af4aaa48d0a904e6f76e3">
  <xsd:schema xmlns:xsd="http://www.w3.org/2001/XMLSchema" xmlns:xs="http://www.w3.org/2001/XMLSchema" xmlns:p="http://schemas.microsoft.com/office/2006/metadata/properties" xmlns:ns2="d188fa63-99ee-4eed-b97c-158f20f8a2fc" xmlns:ns3="c5e27034-ba04-471f-9ffb-7dddbd796e96" targetNamespace="http://schemas.microsoft.com/office/2006/metadata/properties" ma:root="true" ma:fieldsID="0804b2e25a281ee8f6479d8c8bf1e3be" ns2:_="" ns3:_="">
    <xsd:import namespace="d188fa63-99ee-4eed-b97c-158f20f8a2fc"/>
    <xsd:import namespace="c5e27034-ba04-471f-9ffb-7dddbd796e96"/>
    <xsd:element name="properties">
      <xsd:complexType>
        <xsd:sequence>
          <xsd:element name="documentManagement">
            <xsd:complexType>
              <xsd:all>
                <xsd:element ref="ns2:_x041f__x0440__x043e__x0434__x0443__x043a__x0442_" minOccurs="0"/>
                <xsd:element ref="ns2:_x0424__x0443__x043d__x043a__x0446__x0438__x043e__x043d__x0430__x043b_" minOccurs="0"/>
                <xsd:element ref="ns2:_x041e__x0442__x0440__x0430__x0441__x043b__x044c_" minOccurs="0"/>
                <xsd:element ref="ns2:_x0412__x0438__x0434__x0020__x043c__x0430__x0442__x0435__x0440__x0438__x0430__x043b__x0430_" minOccurs="0"/>
                <xsd:element ref="ns3:SharedWithUsers" minOccurs="0"/>
                <xsd:element ref="ns2:_x041a__x043e__x043d__x0444__x0438__x0434__x0435__x043d__x0446__x0438__x0430__x043b__x044c__x043d__x043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8fa63-99ee-4eed-b97c-158f20f8a2fc" elementFormDefault="qualified">
    <xsd:import namespace="http://schemas.microsoft.com/office/2006/documentManagement/types"/>
    <xsd:import namespace="http://schemas.microsoft.com/office/infopath/2007/PartnerControls"/>
    <xsd:element name="_x041f__x0440__x043e__x0434__x0443__x043a__x0442_" ma:index="2" nillable="true" ma:displayName="Продукт" ma:list="{bf5ca1d9-3c23-4166-96fd-6f5346bcc220}" ma:internalName="_x041f__x0440__x043e__x0434__x0443__x043a__x0442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24__x0443__x043d__x043a__x0446__x0438__x043e__x043d__x0430__x043b_" ma:index="3" nillable="true" ma:displayName="Функционал" ma:list="{c25b5083-956d-43aa-95c0-abee24f14257}" ma:internalName="_x0424__x0443__x043d__x043a__x0446__x0438__x043e__x043d__x0430__x043b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e__x0442__x0440__x0430__x0441__x043b__x044c_" ma:index="4" nillable="true" ma:displayName="Отрасль" ma:list="{f169d87e-e563-461d-b1ec-86df167066bc}" ma:internalName="_x041e__x0442__x0440__x0430__x0441__x043b__x044c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2__x0438__x0434__x0020__x043c__x0430__x0442__x0435__x0440__x0438__x0430__x043b__x0430_" ma:index="5" nillable="true" ma:displayName="Вид материала" ma:list="{685331e0-52eb-45de-92d6-5f34a7bdbda1}" ma:internalName="_x0412__x0438__x0434__x0020__x043c__x0430__x0442__x0435__x0440__x0438__x0430__x043b__x0430_" ma:showField="Title">
      <xsd:simpleType>
        <xsd:restriction base="dms:Lookup"/>
      </xsd:simpleType>
    </xsd:element>
    <xsd:element name="_x041a__x043e__x043d__x0444__x0438__x0434__x0435__x043d__x0446__x0438__x0430__x043b__x044c__x043d__x043e_" ma:index="13" nillable="true" ma:displayName="Конфиденциально" ma:default="0" ma:internalName="_x041a__x043e__x043d__x0444__x0438__x0434__x0435__x043d__x0446__x0438__x0430__x043b__x044c__x043d__x043e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27034-ba04-471f-9ffb-7dddbd796e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d__x0444__x0438__x0434__x0435__x043d__x0446__x0438__x0430__x043b__x044c__x043d__x043e_ xmlns="d188fa63-99ee-4eed-b97c-158f20f8a2fc">false</_x041a__x043e__x043d__x0444__x0438__x0434__x0435__x043d__x0446__x0438__x0430__x043b__x044c__x043d__x043e_>
    <_x0412__x0438__x0434__x0020__x043c__x0430__x0442__x0435__x0440__x0438__x0430__x043b__x0430_ xmlns="d188fa63-99ee-4eed-b97c-158f20f8a2fc" xsi:nil="true"/>
    <_x0424__x0443__x043d__x043a__x0446__x0438__x043e__x043d__x0430__x043b_ xmlns="d188fa63-99ee-4eed-b97c-158f20f8a2fc"/>
    <_x041e__x0442__x0440__x0430__x0441__x043b__x044c_ xmlns="d188fa63-99ee-4eed-b97c-158f20f8a2fc"/>
    <_x041f__x0440__x043e__x0434__x0443__x043a__x0442_ xmlns="d188fa63-99ee-4eed-b97c-158f20f8a2fc"/>
  </documentManagement>
</p:properties>
</file>

<file path=customXml/itemProps1.xml><?xml version="1.0" encoding="utf-8"?>
<ds:datastoreItem xmlns:ds="http://schemas.openxmlformats.org/officeDocument/2006/customXml" ds:itemID="{ABE2AEF0-EBBD-472D-9BA5-C706621C4CAA}"/>
</file>

<file path=customXml/itemProps2.xml><?xml version="1.0" encoding="utf-8"?>
<ds:datastoreItem xmlns:ds="http://schemas.openxmlformats.org/officeDocument/2006/customXml" ds:itemID="{FEC1200F-FA0A-4656-B9B0-92A3E73449BE}"/>
</file>

<file path=customXml/itemProps3.xml><?xml version="1.0" encoding="utf-8"?>
<ds:datastoreItem xmlns:ds="http://schemas.openxmlformats.org/officeDocument/2006/customXml" ds:itemID="{7690F5C2-EEA3-4F2C-9320-E4D4B68FB686}"/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3633</Words>
  <Application>Microsoft Office PowerPoint</Application>
  <PresentationFormat>Произвольный</PresentationFormat>
  <Paragraphs>469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Aharoni</vt:lpstr>
      <vt:lpstr>Trebuchet MS</vt:lpstr>
      <vt:lpstr>Raleway SemiBold</vt:lpstr>
      <vt:lpstr>Raleway Medium</vt:lpstr>
      <vt:lpstr>Calibri</vt:lpstr>
      <vt:lpstr>Raleway ExtraBold</vt:lpstr>
      <vt:lpstr>Raleway</vt:lpstr>
      <vt:lpstr>Open Sans</vt:lpstr>
      <vt:lpstr>Arial</vt:lpstr>
      <vt:lpstr>MS PGothic</vt:lpstr>
      <vt:lpstr>Times</vt:lpstr>
      <vt:lpstr>Times New Roman</vt:lpstr>
      <vt:lpstr>Office Theme</vt:lpstr>
      <vt:lpstr>Презентация PowerPoint</vt:lpstr>
      <vt:lpstr>Презентация PowerPoint</vt:lpstr>
      <vt:lpstr>Архитектура хранилища данных – уровни хранения в БД </vt:lpstr>
      <vt:lpstr>Презентация PowerPoint</vt:lpstr>
      <vt:lpstr>Форсайт.Платформа Данных - многоуровневая “БД”</vt:lpstr>
      <vt:lpstr>Форсайт.Платформа Данных: распределение по слоям ХД</vt:lpstr>
      <vt:lpstr>Форсайт.Платформа Данных - многоуровневая “база данных”</vt:lpstr>
      <vt:lpstr>Форсайт.Платформа Данных – поставка с другими форками БД по OEM-соглашению (Arenadata)</vt:lpstr>
      <vt:lpstr>Форсайт.Платформа Данных – поставка с другими форками БД по OEM-соглашению (Postgres Pro/Tantor)</vt:lpstr>
      <vt:lpstr>Виртуальный коннектор “Форсайт.Платформа Данных”</vt:lpstr>
      <vt:lpstr>Ф.Платформа Данных: Information Lifecycle Management</vt:lpstr>
      <vt:lpstr>Пример работы коннектора</vt:lpstr>
      <vt:lpstr>Презентация PowerPoint</vt:lpstr>
      <vt:lpstr>Форсайт.Платформа Данных:  преимущества использования</vt:lpstr>
      <vt:lpstr>Презентация PowerPoint</vt:lpstr>
      <vt:lpstr>Форсайт.Платформа Данных: Roadmap</vt:lpstr>
      <vt:lpstr>Презентация PowerPoint</vt:lpstr>
      <vt:lpstr>Пример работы коннектора – создание таблицы</vt:lpstr>
      <vt:lpstr>Пример работы коннектора – чтение данных (N3)</vt:lpstr>
      <vt:lpstr>Миграция текущих КХД на Форсайт.Платформу Данных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PptxGenJS</dc:creator>
  <cp:lastModifiedBy>user</cp:lastModifiedBy>
  <cp:revision>24</cp:revision>
  <dcterms:created xsi:type="dcterms:W3CDTF">2024-09-05T09:49:16Z</dcterms:created>
  <dcterms:modified xsi:type="dcterms:W3CDTF">2024-09-25T15:10:33Z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0x0101003D5A795314C39B4AB3473C79DB73360A</vt:lpwstr>
  </property>
</Properties>
</file>